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313" r:id="rId2"/>
    <p:sldId id="265" r:id="rId3"/>
    <p:sldId id="312" r:id="rId4"/>
    <p:sldId id="297" r:id="rId5"/>
    <p:sldId id="298" r:id="rId6"/>
    <p:sldId id="299" r:id="rId7"/>
    <p:sldId id="300" r:id="rId8"/>
    <p:sldId id="301" r:id="rId9"/>
    <p:sldId id="302" r:id="rId10"/>
    <p:sldId id="303" r:id="rId11"/>
    <p:sldId id="304" r:id="rId12"/>
    <p:sldId id="305" r:id="rId13"/>
    <p:sldId id="306" r:id="rId14"/>
    <p:sldId id="309" r:id="rId15"/>
    <p:sldId id="307" r:id="rId16"/>
    <p:sldId id="308" r:id="rId17"/>
    <p:sldId id="310"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4C9"/>
    <a:srgbClr val="222222"/>
    <a:srgbClr val="E4EED7"/>
    <a:srgbClr val="F4F4D4"/>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p:restoredTop sz="92652"/>
  </p:normalViewPr>
  <p:slideViewPr>
    <p:cSldViewPr snapToGrid="0" snapToObjects="1">
      <p:cViewPr varScale="1">
        <p:scale>
          <a:sx n="87" d="100"/>
          <a:sy n="87" d="100"/>
        </p:scale>
        <p:origin x="102" y="360"/>
      </p:cViewPr>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B353B-17DE-F24E-9686-9B8AC9ABF674}" type="datetimeFigureOut">
              <a:rPr lang="en-US" smtClean="0"/>
              <a:t>7/10/2018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E00F6-FCEB-3240-BF91-2FE8D291BB05}" type="datetimeFigureOut">
              <a:rPr lang="en-US" smtClean="0"/>
              <a:t>7/10/2018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your level of familiarity with Open Educational Resources (OER)?</a:t>
            </a:r>
          </a:p>
          <a:p>
            <a:r>
              <a:rPr lang="en-US"/>
              <a:t>https://www.polleverywhere.com/multiple_choice_polls/nE28v7lOaX3GPtr</a:t>
            </a:r>
          </a:p>
        </p:txBody>
      </p:sp>
      <p:sp>
        <p:nvSpPr>
          <p:cNvPr id="4" name="Slide Number Placeholder 3"/>
          <p:cNvSpPr>
            <a:spLocks noGrp="1"/>
          </p:cNvSpPr>
          <p:nvPr>
            <p:ph type="sldNum" sz="quarter" idx="10"/>
          </p:nvPr>
        </p:nvSpPr>
        <p:spPr/>
        <p:txBody>
          <a:bodyPr/>
          <a:lstStyle/>
          <a:p>
            <a:fld id="{BF01AEB7-DF1E-074E-AD3C-BD912806E15D}" type="slidenum">
              <a:rPr lang="en-US" smtClean="0"/>
              <a:t>1</a:t>
            </a:fld>
            <a:endParaRPr lang="en-US"/>
          </a:p>
        </p:txBody>
      </p:sp>
    </p:spTree>
    <p:extLst>
      <p:ext uri="{BB962C8B-B14F-4D97-AF65-F5344CB8AC3E}">
        <p14:creationId xmlns:p14="http://schemas.microsoft.com/office/powerpoint/2010/main" val="308486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10</a:t>
            </a:fld>
            <a:endParaRPr lang="en-US"/>
          </a:p>
        </p:txBody>
      </p:sp>
    </p:spTree>
    <p:extLst>
      <p:ext uri="{BB962C8B-B14F-4D97-AF65-F5344CB8AC3E}">
        <p14:creationId xmlns:p14="http://schemas.microsoft.com/office/powerpoint/2010/main" val="397126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11</a:t>
            </a:fld>
            <a:endParaRPr lang="en-US"/>
          </a:p>
        </p:txBody>
      </p:sp>
    </p:spTree>
    <p:extLst>
      <p:ext uri="{BB962C8B-B14F-4D97-AF65-F5344CB8AC3E}">
        <p14:creationId xmlns:p14="http://schemas.microsoft.com/office/powerpoint/2010/main" val="160548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12</a:t>
            </a:fld>
            <a:endParaRPr lang="en-US"/>
          </a:p>
        </p:txBody>
      </p:sp>
    </p:spTree>
    <p:extLst>
      <p:ext uri="{BB962C8B-B14F-4D97-AF65-F5344CB8AC3E}">
        <p14:creationId xmlns:p14="http://schemas.microsoft.com/office/powerpoint/2010/main" val="325167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13</a:t>
            </a:fld>
            <a:endParaRPr lang="en-US"/>
          </a:p>
        </p:txBody>
      </p:sp>
    </p:spTree>
    <p:extLst>
      <p:ext uri="{BB962C8B-B14F-4D97-AF65-F5344CB8AC3E}">
        <p14:creationId xmlns:p14="http://schemas.microsoft.com/office/powerpoint/2010/main" val="300450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14</a:t>
            </a:fld>
            <a:endParaRPr lang="en-US"/>
          </a:p>
        </p:txBody>
      </p:sp>
    </p:spTree>
    <p:extLst>
      <p:ext uri="{BB962C8B-B14F-4D97-AF65-F5344CB8AC3E}">
        <p14:creationId xmlns:p14="http://schemas.microsoft.com/office/powerpoint/2010/main" val="300906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15</a:t>
            </a:fld>
            <a:endParaRPr lang="en-US"/>
          </a:p>
        </p:txBody>
      </p:sp>
    </p:spTree>
    <p:extLst>
      <p:ext uri="{BB962C8B-B14F-4D97-AF65-F5344CB8AC3E}">
        <p14:creationId xmlns:p14="http://schemas.microsoft.com/office/powerpoint/2010/main" val="2792941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16</a:t>
            </a:fld>
            <a:endParaRPr lang="en-US"/>
          </a:p>
        </p:txBody>
      </p:sp>
    </p:spTree>
    <p:extLst>
      <p:ext uri="{BB962C8B-B14F-4D97-AF65-F5344CB8AC3E}">
        <p14:creationId xmlns:p14="http://schemas.microsoft.com/office/powerpoint/2010/main" val="337394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17</a:t>
            </a:fld>
            <a:endParaRPr lang="en-US"/>
          </a:p>
        </p:txBody>
      </p:sp>
    </p:spTree>
    <p:extLst>
      <p:ext uri="{BB962C8B-B14F-4D97-AF65-F5344CB8AC3E}">
        <p14:creationId xmlns:p14="http://schemas.microsoft.com/office/powerpoint/2010/main" val="373396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18</a:t>
            </a:fld>
            <a:endParaRPr lang="en-US"/>
          </a:p>
        </p:txBody>
      </p:sp>
    </p:spTree>
    <p:extLst>
      <p:ext uri="{BB962C8B-B14F-4D97-AF65-F5344CB8AC3E}">
        <p14:creationId xmlns:p14="http://schemas.microsoft.com/office/powerpoint/2010/main" val="191876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a:t>
            </a:fld>
            <a:endParaRPr lang="en-US"/>
          </a:p>
        </p:txBody>
      </p:sp>
    </p:spTree>
    <p:extLst>
      <p:ext uri="{BB962C8B-B14F-4D97-AF65-F5344CB8AC3E}">
        <p14:creationId xmlns:p14="http://schemas.microsoft.com/office/powerpoint/2010/main" val="24026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3</a:t>
            </a:fld>
            <a:endParaRPr lang="en-US"/>
          </a:p>
        </p:txBody>
      </p:sp>
    </p:spTree>
    <p:extLst>
      <p:ext uri="{BB962C8B-B14F-4D97-AF65-F5344CB8AC3E}">
        <p14:creationId xmlns:p14="http://schemas.microsoft.com/office/powerpoint/2010/main" val="94746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a:t>
            </a:fld>
            <a:endParaRPr lang="en-US"/>
          </a:p>
        </p:txBody>
      </p:sp>
    </p:spTree>
    <p:extLst>
      <p:ext uri="{BB962C8B-B14F-4D97-AF65-F5344CB8AC3E}">
        <p14:creationId xmlns:p14="http://schemas.microsoft.com/office/powerpoint/2010/main" val="117474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5</a:t>
            </a:fld>
            <a:endParaRPr lang="en-US"/>
          </a:p>
        </p:txBody>
      </p:sp>
    </p:spTree>
    <p:extLst>
      <p:ext uri="{BB962C8B-B14F-4D97-AF65-F5344CB8AC3E}">
        <p14:creationId xmlns:p14="http://schemas.microsoft.com/office/powerpoint/2010/main" val="386394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a:t>
            </a:fld>
            <a:endParaRPr lang="en-US"/>
          </a:p>
        </p:txBody>
      </p:sp>
    </p:spTree>
    <p:extLst>
      <p:ext uri="{BB962C8B-B14F-4D97-AF65-F5344CB8AC3E}">
        <p14:creationId xmlns:p14="http://schemas.microsoft.com/office/powerpoint/2010/main" val="183838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7</a:t>
            </a:fld>
            <a:endParaRPr lang="en-US"/>
          </a:p>
        </p:txBody>
      </p:sp>
    </p:spTree>
    <p:extLst>
      <p:ext uri="{BB962C8B-B14F-4D97-AF65-F5344CB8AC3E}">
        <p14:creationId xmlns:p14="http://schemas.microsoft.com/office/powerpoint/2010/main" val="397977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8</a:t>
            </a:fld>
            <a:endParaRPr lang="en-US"/>
          </a:p>
        </p:txBody>
      </p:sp>
    </p:spTree>
    <p:extLst>
      <p:ext uri="{BB962C8B-B14F-4D97-AF65-F5344CB8AC3E}">
        <p14:creationId xmlns:p14="http://schemas.microsoft.com/office/powerpoint/2010/main" val="414278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9</a:t>
            </a:fld>
            <a:endParaRPr lang="en-US"/>
          </a:p>
        </p:txBody>
      </p:sp>
    </p:spTree>
    <p:extLst>
      <p:ext uri="{BB962C8B-B14F-4D97-AF65-F5344CB8AC3E}">
        <p14:creationId xmlns:p14="http://schemas.microsoft.com/office/powerpoint/2010/main" val="337645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5D36-8B65-B644-9364-82319973AA4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D0F1-6AD3-4349-B3D4-81CFD7852E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29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endParaRPr lang="en-US"/>
          </a:p>
        </p:txBody>
      </p:sp>
      <p:sp>
        <p:nvSpPr>
          <p:cNvPr id="9" name="Slide Number Placeholder 8"/>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endParaRPr lang="en-US"/>
          </a:p>
        </p:txBody>
      </p:sp>
      <p:sp>
        <p:nvSpPr>
          <p:cNvPr id="4" name="Slide Number Placeholder 3"/>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7/10/2018</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0818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ucf.edu/about-ucf/fa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dl.ucf.edu/o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dl.ucf.edu/feedback" TargetMode="External"/><Relationship Id="rId5" Type="http://schemas.openxmlformats.org/officeDocument/2006/relationships/hyperlink" Target="http://dl.ucf.edu/oer"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ewlett.org/programs/education-program/open-educational-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creativecommons.org/licenses/by/4.0" TargetMode="External"/><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https://commons.wikimedia.org/wiki/Special:Contributions/Shaddi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creativecommons.org/licenses/by/4.0/" TargetMode="External"/><Relationship Id="rId5" Type="http://schemas.openxmlformats.org/officeDocument/2006/relationships/image" Target="../media/image11.png"/><Relationship Id="rId10" Type="http://schemas.openxmlformats.org/officeDocument/2006/relationships/hyperlink" Target="https://creativecommons.org/licenses/" TargetMode="External"/><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hyperlink" Target="https://commons.wikimedia.org/wiki/File:Creative_commons_license_spectrum.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F5CF-2D90-7249-AEDA-51EE83B0EA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EF43CC2-E8C4-0045-8F51-B49A75C21CD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EF9B4F2-E426-104F-AE2A-20407ACCD5A3}"/>
              </a:ext>
            </a:extLst>
          </p:cNvPr>
          <p:cNvPicPr>
            <a:picLocks/>
          </p:cNvPicPr>
          <p:nvPr>
            <p:custDataLst>
              <p:tags r:id="rId1"/>
            </p:custDataLst>
          </p:nvPr>
        </p:nvPicPr>
        <p:blipFill>
          <a:blip r:embed="rId4"/>
          <a:stretch>
            <a:fillRect/>
          </a:stretch>
        </p:blipFill>
        <p:spPr>
          <a:xfrm>
            <a:off x="63500" y="63500"/>
            <a:ext cx="9017000" cy="6731000"/>
          </a:xfrm>
          <a:prstGeom prst="rect">
            <a:avLst/>
          </a:prstGeom>
        </p:spPr>
      </p:pic>
    </p:spTree>
    <p:extLst>
      <p:ext uri="{BB962C8B-B14F-4D97-AF65-F5344CB8AC3E}">
        <p14:creationId xmlns:p14="http://schemas.microsoft.com/office/powerpoint/2010/main" val="1058594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E04BBE-6A2D-5D45-8406-3A4667176337}"/>
              </a:ext>
            </a:extLst>
          </p:cNvPr>
          <p:cNvSpPr/>
          <p:nvPr/>
        </p:nvSpPr>
        <p:spPr>
          <a:xfrm>
            <a:off x="5303520" y="1681160"/>
            <a:ext cx="3840480" cy="2072641"/>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lumOff val="50000"/>
                </a:schemeClr>
              </a:solidFill>
            </a:endParaRPr>
          </a:p>
        </p:txBody>
      </p:sp>
      <p:sp>
        <p:nvSpPr>
          <p:cNvPr id="6" name="Rectangle 5">
            <a:extLst>
              <a:ext uri="{FF2B5EF4-FFF2-40B4-BE49-F238E27FC236}">
                <a16:creationId xmlns:a16="http://schemas.microsoft.com/office/drawing/2014/main" id="{92DE9B5C-AEEE-DD40-B8BD-25F846256E3F}"/>
              </a:ext>
            </a:extLst>
          </p:cNvPr>
          <p:cNvSpPr/>
          <p:nvPr/>
        </p:nvSpPr>
        <p:spPr>
          <a:xfrm>
            <a:off x="5212080" y="1588744"/>
            <a:ext cx="3840480" cy="2072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702" y="316139"/>
            <a:ext cx="8337672" cy="1325563"/>
          </a:xfrm>
        </p:spPr>
        <p:txBody>
          <a:bodyPr>
            <a:normAutofit/>
          </a:bodyPr>
          <a:lstStyle/>
          <a:p>
            <a:r>
              <a:rPr lang="en-US" sz="3600" b="1" dirty="0">
                <a:latin typeface="Helvetica" charset="0"/>
                <a:ea typeface="Helvetica" charset="0"/>
                <a:cs typeface="Helvetica" charset="0"/>
              </a:rPr>
              <a:t>Student</a:t>
            </a:r>
            <a:r>
              <a:rPr lang="en-US" sz="3600" b="1" dirty="0">
                <a:solidFill>
                  <a:srgbClr val="FFCA29"/>
                </a:solidFill>
                <a:latin typeface="Helvetica" charset="0"/>
                <a:ea typeface="Helvetica" charset="0"/>
                <a:cs typeface="Helvetica" charset="0"/>
              </a:rPr>
              <a:t> Access </a:t>
            </a:r>
            <a:r>
              <a:rPr lang="en-US" sz="3600" b="1" dirty="0">
                <a:latin typeface="Helvetica" charset="0"/>
                <a:ea typeface="Helvetica" charset="0"/>
                <a:cs typeface="Helvetica" charset="0"/>
              </a:rPr>
              <a:t>to</a:t>
            </a:r>
            <a:r>
              <a:rPr lang="en-US" sz="3600" b="1" dirty="0">
                <a:solidFill>
                  <a:srgbClr val="FFCA29"/>
                </a:solidFill>
                <a:latin typeface="Helvetica" charset="0"/>
                <a:ea typeface="Helvetica" charset="0"/>
                <a:cs typeface="Helvetica" charset="0"/>
              </a:rPr>
              <a:t> Learning Materials</a:t>
            </a:r>
            <a:endParaRPr lang="en-US" sz="3600" b="1" dirty="0">
              <a:latin typeface="Helvetica" charset="0"/>
              <a:ea typeface="Helvetica" charset="0"/>
              <a:cs typeface="Helvetica" charset="0"/>
            </a:endParaRPr>
          </a:p>
        </p:txBody>
      </p:sp>
      <p:sp>
        <p:nvSpPr>
          <p:cNvPr id="3" name="Content Placeholder 2"/>
          <p:cNvSpPr>
            <a:spLocks noGrp="1"/>
          </p:cNvSpPr>
          <p:nvPr>
            <p:ph idx="1"/>
          </p:nvPr>
        </p:nvSpPr>
        <p:spPr>
          <a:xfrm>
            <a:off x="498018" y="1641702"/>
            <a:ext cx="8272356" cy="4535261"/>
          </a:xfrm>
        </p:spPr>
        <p:txBody>
          <a:bodyPr>
            <a:normAutofit/>
          </a:bodyPr>
          <a:lstStyle/>
          <a:p>
            <a:pPr marL="0" indent="0" fontAlgn="base">
              <a:buNone/>
            </a:pPr>
            <a:r>
              <a:rPr lang="en-US" b="1" dirty="0">
                <a:solidFill>
                  <a:srgbClr val="FFCA29"/>
                </a:solidFill>
              </a:rPr>
              <a:t>Concerns</a:t>
            </a:r>
            <a:r>
              <a:rPr lang="en-US" sz="2400" b="1" dirty="0">
                <a:solidFill>
                  <a:srgbClr val="FFCA29"/>
                </a:solidFill>
              </a:rPr>
              <a:t/>
            </a:r>
            <a:br>
              <a:rPr lang="en-US" sz="2400" b="1" dirty="0">
                <a:solidFill>
                  <a:srgbClr val="FFCA29"/>
                </a:solidFill>
              </a:rPr>
            </a:br>
            <a:r>
              <a:rPr lang="en-US" sz="1200" b="1" dirty="0">
                <a:solidFill>
                  <a:srgbClr val="FFCA29"/>
                </a:solidFill>
              </a:rPr>
              <a:t> </a:t>
            </a:r>
            <a:endParaRPr lang="en-US" sz="1200" b="1" dirty="0"/>
          </a:p>
          <a:p>
            <a:pPr lvl="1" fontAlgn="base"/>
            <a:r>
              <a:rPr lang="en-US" b="1" dirty="0"/>
              <a:t>Cost / Financial Aid</a:t>
            </a:r>
          </a:p>
          <a:p>
            <a:pPr lvl="2" fontAlgn="base"/>
            <a:r>
              <a:rPr lang="en-US" dirty="0"/>
              <a:t>$100-150 typical textbook / </a:t>
            </a:r>
            <a:br>
              <a:rPr lang="en-US" dirty="0"/>
            </a:br>
            <a:r>
              <a:rPr lang="en-US" dirty="0"/>
              <a:t>$60-70 for Gov’t 7, 8...etc. </a:t>
            </a:r>
          </a:p>
          <a:p>
            <a:pPr lvl="2" fontAlgn="base"/>
            <a:r>
              <a:rPr lang="en-US" dirty="0"/>
              <a:t>Financial obstacles / </a:t>
            </a:r>
            <a:br>
              <a:rPr lang="en-US" dirty="0"/>
            </a:br>
            <a:r>
              <a:rPr lang="en-US" dirty="0">
                <a:solidFill>
                  <a:schemeClr val="accent4"/>
                </a:solidFill>
              </a:rPr>
              <a:t>delayed financial aid</a:t>
            </a:r>
          </a:p>
          <a:p>
            <a:pPr lvl="3" fontAlgn="base"/>
            <a:r>
              <a:rPr lang="en-US" sz="2000" dirty="0"/>
              <a:t>Perform poorly in early </a:t>
            </a:r>
            <a:br>
              <a:rPr lang="en-US" sz="2000" dirty="0"/>
            </a:br>
            <a:r>
              <a:rPr lang="en-US" sz="2000" dirty="0"/>
              <a:t>modules (</a:t>
            </a:r>
            <a:r>
              <a:rPr lang="en-US" sz="2000" dirty="0">
                <a:solidFill>
                  <a:schemeClr val="accent4"/>
                </a:solidFill>
              </a:rPr>
              <a:t>no access to book</a:t>
            </a:r>
            <a:r>
              <a:rPr lang="en-US" sz="2000" dirty="0"/>
              <a:t>) </a:t>
            </a:r>
          </a:p>
          <a:p>
            <a:pPr marL="0" indent="0" fontAlgn="base">
              <a:buNone/>
            </a:pPr>
            <a:r>
              <a:rPr lang="en-US" sz="1200" dirty="0"/>
              <a:t> </a:t>
            </a:r>
          </a:p>
          <a:p>
            <a:pPr lvl="1" fontAlgn="base"/>
            <a:r>
              <a:rPr lang="en-US" b="1" dirty="0"/>
              <a:t>Publisher / Bookstore </a:t>
            </a:r>
          </a:p>
          <a:p>
            <a:pPr lvl="2" fontAlgn="base"/>
            <a:r>
              <a:rPr lang="en-US" dirty="0"/>
              <a:t>Frequent new editions/updates </a:t>
            </a:r>
            <a:br>
              <a:rPr lang="en-US" dirty="0"/>
            </a:br>
            <a:r>
              <a:rPr lang="en-US" dirty="0"/>
              <a:t>(problematic)</a:t>
            </a:r>
          </a:p>
          <a:p>
            <a:pPr lvl="2" fontAlgn="base"/>
            <a:r>
              <a:rPr lang="en-US" dirty="0"/>
              <a:t>Unaccommodating</a:t>
            </a:r>
          </a:p>
        </p:txBody>
      </p:sp>
      <p:pic>
        <p:nvPicPr>
          <p:cNvPr id="11" name="Picture 10">
            <a:extLst>
              <a:ext uri="{FF2B5EF4-FFF2-40B4-BE49-F238E27FC236}">
                <a16:creationId xmlns:a16="http://schemas.microsoft.com/office/drawing/2014/main" id="{2CD48794-DC2E-A740-AED6-7C2A8461C2DC}"/>
              </a:ext>
            </a:extLst>
          </p:cNvPr>
          <p:cNvPicPr>
            <a:picLocks noChangeAspect="1"/>
          </p:cNvPicPr>
          <p:nvPr/>
        </p:nvPicPr>
        <p:blipFill>
          <a:blip r:embed="rId3"/>
          <a:stretch>
            <a:fillRect/>
          </a:stretch>
        </p:blipFill>
        <p:spPr>
          <a:xfrm>
            <a:off x="124491" y="6419223"/>
            <a:ext cx="2313909" cy="381193"/>
          </a:xfrm>
          <a:prstGeom prst="rect">
            <a:avLst/>
          </a:prstGeom>
        </p:spPr>
      </p:pic>
      <p:sp>
        <p:nvSpPr>
          <p:cNvPr id="10" name="Left Arrow 9">
            <a:extLst>
              <a:ext uri="{FF2B5EF4-FFF2-40B4-BE49-F238E27FC236}">
                <a16:creationId xmlns:a16="http://schemas.microsoft.com/office/drawing/2014/main" id="{5E452668-82AA-A244-8850-F4087C4D2E4E}"/>
              </a:ext>
            </a:extLst>
          </p:cNvPr>
          <p:cNvSpPr/>
          <p:nvPr/>
        </p:nvSpPr>
        <p:spPr>
          <a:xfrm rot="10800000">
            <a:off x="6167120" y="2536290"/>
            <a:ext cx="2635536" cy="192254"/>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16D2AE-18E4-974E-BF41-DCDE1241D75A}"/>
              </a:ext>
            </a:extLst>
          </p:cNvPr>
          <p:cNvSpPr/>
          <p:nvPr/>
        </p:nvSpPr>
        <p:spPr>
          <a:xfrm>
            <a:off x="5467063" y="1681163"/>
            <a:ext cx="1400114" cy="5707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Summer A start</a:t>
            </a:r>
          </a:p>
        </p:txBody>
      </p:sp>
      <p:sp>
        <p:nvSpPr>
          <p:cNvPr id="12" name="Rectangle 11">
            <a:extLst>
              <a:ext uri="{FF2B5EF4-FFF2-40B4-BE49-F238E27FC236}">
                <a16:creationId xmlns:a16="http://schemas.microsoft.com/office/drawing/2014/main" id="{7964296F-8F59-8B4E-B1B9-649504DAA863}"/>
              </a:ext>
            </a:extLst>
          </p:cNvPr>
          <p:cNvSpPr/>
          <p:nvPr/>
        </p:nvSpPr>
        <p:spPr>
          <a:xfrm>
            <a:off x="6784831" y="2977462"/>
            <a:ext cx="1400114" cy="5707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Financial aid</a:t>
            </a:r>
          </a:p>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disburses</a:t>
            </a:r>
          </a:p>
        </p:txBody>
      </p:sp>
      <p:sp>
        <p:nvSpPr>
          <p:cNvPr id="13" name="Rectangle 12">
            <a:extLst>
              <a:ext uri="{FF2B5EF4-FFF2-40B4-BE49-F238E27FC236}">
                <a16:creationId xmlns:a16="http://schemas.microsoft.com/office/drawing/2014/main" id="{E9BAA38B-F7BC-D94B-B9B7-CD9C954029DB}"/>
              </a:ext>
            </a:extLst>
          </p:cNvPr>
          <p:cNvSpPr/>
          <p:nvPr/>
        </p:nvSpPr>
        <p:spPr>
          <a:xfrm>
            <a:off x="7239326" y="1681161"/>
            <a:ext cx="1400114" cy="5707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Midterm</a:t>
            </a:r>
          </a:p>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 weeks in)</a:t>
            </a:r>
          </a:p>
        </p:txBody>
      </p:sp>
      <p:sp>
        <p:nvSpPr>
          <p:cNvPr id="14" name="Left Arrow 13">
            <a:extLst>
              <a:ext uri="{FF2B5EF4-FFF2-40B4-BE49-F238E27FC236}">
                <a16:creationId xmlns:a16="http://schemas.microsoft.com/office/drawing/2014/main" id="{3D5CAE3D-E172-D04E-81B4-9D551AC8D90D}"/>
              </a:ext>
            </a:extLst>
          </p:cNvPr>
          <p:cNvSpPr/>
          <p:nvPr/>
        </p:nvSpPr>
        <p:spPr>
          <a:xfrm rot="5400000">
            <a:off x="7334346" y="2731735"/>
            <a:ext cx="301084" cy="185338"/>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Left Arrow 14">
            <a:extLst>
              <a:ext uri="{FF2B5EF4-FFF2-40B4-BE49-F238E27FC236}">
                <a16:creationId xmlns:a16="http://schemas.microsoft.com/office/drawing/2014/main" id="{9CBF502D-FB04-9E49-BD3C-0A68C6D594F0}"/>
              </a:ext>
            </a:extLst>
          </p:cNvPr>
          <p:cNvSpPr/>
          <p:nvPr/>
        </p:nvSpPr>
        <p:spPr>
          <a:xfrm rot="16200000">
            <a:off x="6004205" y="2290047"/>
            <a:ext cx="347789" cy="185338"/>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6" name="Left Arrow 15">
            <a:extLst>
              <a:ext uri="{FF2B5EF4-FFF2-40B4-BE49-F238E27FC236}">
                <a16:creationId xmlns:a16="http://schemas.microsoft.com/office/drawing/2014/main" id="{723FBF8B-59D6-6245-89DB-9DCC28CC20FF}"/>
              </a:ext>
            </a:extLst>
          </p:cNvPr>
          <p:cNvSpPr/>
          <p:nvPr/>
        </p:nvSpPr>
        <p:spPr>
          <a:xfrm rot="16200000">
            <a:off x="7774340" y="2290046"/>
            <a:ext cx="347790" cy="18534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TextBox 16">
            <a:extLst>
              <a:ext uri="{FF2B5EF4-FFF2-40B4-BE49-F238E27FC236}">
                <a16:creationId xmlns:a16="http://schemas.microsoft.com/office/drawing/2014/main" id="{C0AB9ED8-C7FF-6D4D-B246-3F7E4567858E}"/>
              </a:ext>
            </a:extLst>
          </p:cNvPr>
          <p:cNvSpPr txBox="1"/>
          <p:nvPr/>
        </p:nvSpPr>
        <p:spPr>
          <a:xfrm>
            <a:off x="6017342" y="4153488"/>
            <a:ext cx="3126658" cy="1969770"/>
          </a:xfrm>
          <a:prstGeom prst="rect">
            <a:avLst/>
          </a:prstGeom>
          <a:solidFill>
            <a:schemeClr val="bg1">
              <a:lumMod val="50000"/>
              <a:lumOff val="50000"/>
            </a:schemeClr>
          </a:solidFill>
        </p:spPr>
        <p:txBody>
          <a:bodyPr wrap="square"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en-US" sz="4400" b="1" dirty="0">
                <a:latin typeface="Helvetica Neue" panose="02000503000000020004" pitchFamily="2" charset="0"/>
                <a:ea typeface="Helvetica Neue" panose="02000503000000020004" pitchFamily="2" charset="0"/>
                <a:cs typeface="Helvetica Neue" panose="02000503000000020004" pitchFamily="2" charset="0"/>
              </a:rPr>
              <a:t>82%</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Students surveyed delayed</a:t>
            </a:r>
          </a:p>
          <a:p>
            <a:pPr algn="ctr"/>
            <a:r>
              <a:rPr lang="en-US" b="1"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Buying a course book at  </a:t>
            </a:r>
            <a:endParaRPr lang="en-US" b="1" baseline="30000" dirty="0" smtClean="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200" b="1"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endPar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F8D47275-E91A-5B42-9265-CC6D3DBE0D39}"/>
              </a:ext>
            </a:extLst>
          </p:cNvPr>
          <p:cNvSpPr txBox="1"/>
          <p:nvPr/>
        </p:nvSpPr>
        <p:spPr>
          <a:xfrm>
            <a:off x="5923934" y="4058375"/>
            <a:ext cx="3126658" cy="1969770"/>
          </a:xfrm>
          <a:prstGeom prst="rect">
            <a:avLst/>
          </a:prstGeom>
          <a:solidFill>
            <a:schemeClr val="accent4"/>
          </a:solidFill>
        </p:spPr>
        <p:txBody>
          <a:bodyPr wrap="square"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en-US" sz="4400" b="1" dirty="0">
                <a:latin typeface="Helvetica Neue" panose="02000503000000020004" pitchFamily="2" charset="0"/>
                <a:ea typeface="Helvetica Neue" panose="02000503000000020004" pitchFamily="2" charset="0"/>
                <a:cs typeface="Helvetica Neue" panose="02000503000000020004" pitchFamily="2" charset="0"/>
              </a:rPr>
              <a:t>82%</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Students delayed</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buying a course book </a:t>
            </a:r>
            <a:b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least once due to cost</a:t>
            </a:r>
            <a:r>
              <a:rPr lang="en-US" b="1" baseline="30000" dirty="0">
                <a:latin typeface="Helvetica Neue" panose="02000503000000020004" pitchFamily="2" charset="0"/>
                <a:ea typeface="Helvetica Neue" panose="02000503000000020004" pitchFamily="2" charset="0"/>
                <a:cs typeface="Helvetica Neue" panose="02000503000000020004" pitchFamily="2" charset="0"/>
              </a:rPr>
              <a:t>1</a:t>
            </a:r>
          </a:p>
          <a:p>
            <a:pPr algn="ct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0" name="TextBox 19">
            <a:extLst>
              <a:ext uri="{FF2B5EF4-FFF2-40B4-BE49-F238E27FC236}">
                <a16:creationId xmlns:a16="http://schemas.microsoft.com/office/drawing/2014/main" id="{1488A792-E21A-FF48-82C0-6DC32E70AA23}"/>
              </a:ext>
            </a:extLst>
          </p:cNvPr>
          <p:cNvSpPr txBox="1"/>
          <p:nvPr/>
        </p:nvSpPr>
        <p:spPr>
          <a:xfrm>
            <a:off x="7102766" y="6523417"/>
            <a:ext cx="2041234" cy="276999"/>
          </a:xfrm>
          <a:prstGeom prst="rect">
            <a:avLst/>
          </a:prstGeom>
          <a:noFill/>
        </p:spPr>
        <p:txBody>
          <a:bodyPr wrap="square" rtlCol="0">
            <a:spAutoFit/>
          </a:bodyPr>
          <a:lstStyle/>
          <a:p>
            <a:r>
              <a:rPr lang="en-US" sz="1200" baseline="30000" dirty="0">
                <a:latin typeface="Helvetica Neue" panose="02000503000000020004" pitchFamily="2" charset="0"/>
                <a:ea typeface="Helvetica Neue" panose="02000503000000020004" pitchFamily="2" charset="0"/>
                <a:cs typeface="Helvetica Neue" panose="02000503000000020004" pitchFamily="2" charset="0"/>
              </a:rPr>
              <a:t>1</a:t>
            </a:r>
            <a:r>
              <a:rPr lang="en-US" sz="1200" dirty="0">
                <a:latin typeface="Helvetica Neue" panose="02000503000000020004" pitchFamily="2" charset="0"/>
                <a:ea typeface="Helvetica Neue" panose="02000503000000020004" pitchFamily="2" charset="0"/>
                <a:cs typeface="Helvetica Neue" panose="02000503000000020004" pitchFamily="2" charset="0"/>
              </a:rPr>
              <a:t>Students surveyed at UCF </a:t>
            </a:r>
          </a:p>
        </p:txBody>
      </p:sp>
    </p:spTree>
    <p:extLst>
      <p:ext uri="{BB962C8B-B14F-4D97-AF65-F5344CB8AC3E}">
        <p14:creationId xmlns:p14="http://schemas.microsoft.com/office/powerpoint/2010/main" val="2521912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2" y="316139"/>
            <a:ext cx="8337672" cy="1325563"/>
          </a:xfrm>
        </p:spPr>
        <p:txBody>
          <a:bodyPr>
            <a:normAutofit/>
          </a:bodyPr>
          <a:lstStyle/>
          <a:p>
            <a:r>
              <a:rPr lang="en-US" sz="3600" b="1" dirty="0">
                <a:latin typeface="Helvetica" charset="0"/>
                <a:ea typeface="Helvetica" charset="0"/>
                <a:cs typeface="Helvetica" charset="0"/>
              </a:rPr>
              <a:t>Student</a:t>
            </a:r>
            <a:r>
              <a:rPr lang="en-US" sz="3600" b="1" dirty="0">
                <a:solidFill>
                  <a:srgbClr val="FFCA29"/>
                </a:solidFill>
                <a:latin typeface="Helvetica" charset="0"/>
                <a:ea typeface="Helvetica" charset="0"/>
                <a:cs typeface="Helvetica" charset="0"/>
              </a:rPr>
              <a:t> Access </a:t>
            </a:r>
            <a:r>
              <a:rPr lang="en-US" sz="3600" b="1" dirty="0">
                <a:latin typeface="Helvetica" charset="0"/>
                <a:ea typeface="Helvetica" charset="0"/>
                <a:cs typeface="Helvetica" charset="0"/>
              </a:rPr>
              <a:t>to</a:t>
            </a:r>
            <a:r>
              <a:rPr lang="en-US" sz="3600" b="1" dirty="0">
                <a:solidFill>
                  <a:srgbClr val="FFCA29"/>
                </a:solidFill>
                <a:latin typeface="Helvetica" charset="0"/>
                <a:ea typeface="Helvetica" charset="0"/>
                <a:cs typeface="Helvetica" charset="0"/>
              </a:rPr>
              <a:t> Learning Materials</a:t>
            </a:r>
            <a:endParaRPr lang="en-US" sz="3600" b="1" dirty="0">
              <a:latin typeface="Helvetica" charset="0"/>
              <a:ea typeface="Helvetica" charset="0"/>
              <a:cs typeface="Helvetica" charset="0"/>
            </a:endParaRPr>
          </a:p>
        </p:txBody>
      </p:sp>
      <p:sp>
        <p:nvSpPr>
          <p:cNvPr id="3" name="Content Placeholder 2"/>
          <p:cNvSpPr>
            <a:spLocks noGrp="1"/>
          </p:cNvSpPr>
          <p:nvPr>
            <p:ph idx="1"/>
          </p:nvPr>
        </p:nvSpPr>
        <p:spPr>
          <a:xfrm>
            <a:off x="498018" y="1641702"/>
            <a:ext cx="8272356" cy="4535261"/>
          </a:xfrm>
        </p:spPr>
        <p:txBody>
          <a:bodyPr>
            <a:normAutofit/>
          </a:bodyPr>
          <a:lstStyle/>
          <a:p>
            <a:pPr marL="0" indent="0" fontAlgn="base">
              <a:buNone/>
            </a:pPr>
            <a:r>
              <a:rPr lang="en-US" b="1" dirty="0">
                <a:solidFill>
                  <a:srgbClr val="FFCA29"/>
                </a:solidFill>
              </a:rPr>
              <a:t>Solutions</a:t>
            </a:r>
            <a:r>
              <a:rPr lang="en-US" sz="2400" b="1" dirty="0">
                <a:solidFill>
                  <a:srgbClr val="FFCA29"/>
                </a:solidFill>
              </a:rPr>
              <a:t/>
            </a:r>
            <a:br>
              <a:rPr lang="en-US" sz="2400" b="1" dirty="0">
                <a:solidFill>
                  <a:srgbClr val="FFCA29"/>
                </a:solidFill>
              </a:rPr>
            </a:br>
            <a:r>
              <a:rPr lang="en-US" sz="1200" b="1" dirty="0">
                <a:solidFill>
                  <a:srgbClr val="FFCA29"/>
                </a:solidFill>
              </a:rPr>
              <a:t> </a:t>
            </a:r>
            <a:endParaRPr lang="en-US" sz="1200" b="1" dirty="0"/>
          </a:p>
          <a:p>
            <a:pPr lvl="1" fontAlgn="base"/>
            <a:r>
              <a:rPr lang="en-US" b="1" dirty="0"/>
              <a:t>Cost / Financial Aid</a:t>
            </a:r>
          </a:p>
          <a:p>
            <a:pPr lvl="2" fontAlgn="base"/>
            <a:r>
              <a:rPr lang="en-US" dirty="0"/>
              <a:t>$0, openly-licensed textbook </a:t>
            </a:r>
            <a:br>
              <a:rPr lang="en-US" dirty="0"/>
            </a:br>
            <a:r>
              <a:rPr lang="en-US" dirty="0"/>
              <a:t>(OpenStax: American Government)</a:t>
            </a:r>
          </a:p>
          <a:p>
            <a:pPr lvl="2" fontAlgn="base"/>
            <a:r>
              <a:rPr lang="en-US" dirty="0">
                <a:solidFill>
                  <a:schemeClr val="accent4"/>
                </a:solidFill>
              </a:rPr>
              <a:t>No funding required</a:t>
            </a:r>
          </a:p>
          <a:p>
            <a:pPr marL="0" indent="0" fontAlgn="base">
              <a:buNone/>
            </a:pPr>
            <a:r>
              <a:rPr lang="en-US" sz="1200" dirty="0"/>
              <a:t> </a:t>
            </a:r>
          </a:p>
          <a:p>
            <a:pPr lvl="1" fontAlgn="base"/>
            <a:r>
              <a:rPr lang="en-US" b="1" dirty="0"/>
              <a:t>Publisher / Bookstore</a:t>
            </a:r>
          </a:p>
          <a:p>
            <a:pPr lvl="2" fontAlgn="base"/>
            <a:r>
              <a:rPr lang="en-US" dirty="0"/>
              <a:t>Open authoring capabilities (via </a:t>
            </a:r>
            <a:r>
              <a:rPr lang="en-US" dirty="0" err="1"/>
              <a:t>Pressbooks</a:t>
            </a:r>
            <a:r>
              <a:rPr lang="en-US" dirty="0"/>
              <a:t>)</a:t>
            </a:r>
          </a:p>
          <a:p>
            <a:pPr lvl="2" fontAlgn="base"/>
            <a:r>
              <a:rPr lang="en-US" dirty="0"/>
              <a:t>Textbook can be exported (free) and/or printed (little cost)</a:t>
            </a:r>
          </a:p>
        </p:txBody>
      </p:sp>
      <p:pic>
        <p:nvPicPr>
          <p:cNvPr id="8" name="Picture 7">
            <a:extLst>
              <a:ext uri="{FF2B5EF4-FFF2-40B4-BE49-F238E27FC236}">
                <a16:creationId xmlns:a16="http://schemas.microsoft.com/office/drawing/2014/main" id="{900A9C72-B5B8-9D41-9D51-0F40CE4F6C63}"/>
              </a:ext>
            </a:extLst>
          </p:cNvPr>
          <p:cNvPicPr>
            <a:picLocks noChangeAspect="1"/>
          </p:cNvPicPr>
          <p:nvPr/>
        </p:nvPicPr>
        <p:blipFill>
          <a:blip r:embed="rId3"/>
          <a:stretch>
            <a:fillRect/>
          </a:stretch>
        </p:blipFill>
        <p:spPr>
          <a:xfrm>
            <a:off x="124491" y="6419223"/>
            <a:ext cx="2313909" cy="381193"/>
          </a:xfrm>
          <a:prstGeom prst="rect">
            <a:avLst/>
          </a:prstGeom>
        </p:spPr>
      </p:pic>
      <p:sp>
        <p:nvSpPr>
          <p:cNvPr id="5" name="TextBox 4">
            <a:extLst>
              <a:ext uri="{FF2B5EF4-FFF2-40B4-BE49-F238E27FC236}">
                <a16:creationId xmlns:a16="http://schemas.microsoft.com/office/drawing/2014/main" id="{D2D82675-6619-1641-A7B1-C37606337A70}"/>
              </a:ext>
            </a:extLst>
          </p:cNvPr>
          <p:cNvSpPr txBox="1"/>
          <p:nvPr/>
        </p:nvSpPr>
        <p:spPr>
          <a:xfrm>
            <a:off x="6017342" y="1749806"/>
            <a:ext cx="3126658" cy="1938992"/>
          </a:xfrm>
          <a:prstGeom prst="rect">
            <a:avLst/>
          </a:prstGeom>
          <a:solidFill>
            <a:schemeClr val="bg1">
              <a:lumMod val="50000"/>
              <a:lumOff val="50000"/>
            </a:schemeClr>
          </a:solidFill>
        </p:spPr>
        <p:txBody>
          <a:bodyPr wrap="square" rtlCol="0">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en-US" sz="4400" b="1" dirty="0">
                <a:latin typeface="Helvetica Neue" panose="02000503000000020004" pitchFamily="2" charset="0"/>
                <a:ea typeface="Helvetica Neue" panose="02000503000000020004" pitchFamily="2" charset="0"/>
                <a:cs typeface="Helvetica Neue" panose="02000503000000020004" pitchFamily="2" charset="0"/>
              </a:rPr>
              <a:t>72%</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Undergraduate students</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received financial aid</a:t>
            </a:r>
          </a:p>
          <a:p>
            <a:pPr algn="ctr"/>
            <a: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6" name="TextBox 5">
            <a:extLst>
              <a:ext uri="{FF2B5EF4-FFF2-40B4-BE49-F238E27FC236}">
                <a16:creationId xmlns:a16="http://schemas.microsoft.com/office/drawing/2014/main" id="{C7B7AD87-E378-1D4B-A7D6-1D006C8233E2}"/>
              </a:ext>
            </a:extLst>
          </p:cNvPr>
          <p:cNvSpPr txBox="1"/>
          <p:nvPr/>
        </p:nvSpPr>
        <p:spPr>
          <a:xfrm>
            <a:off x="5923934" y="1656398"/>
            <a:ext cx="3126658" cy="1938992"/>
          </a:xfrm>
          <a:prstGeom prst="rect">
            <a:avLst/>
          </a:prstGeom>
          <a:solidFill>
            <a:schemeClr val="accent4"/>
          </a:solidFill>
        </p:spPr>
        <p:txBody>
          <a:bodyPr wrap="square" rtlCol="0">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en-US" sz="4400" b="1" dirty="0">
                <a:latin typeface="Helvetica Neue" panose="02000503000000020004" pitchFamily="2" charset="0"/>
                <a:ea typeface="Helvetica Neue" panose="02000503000000020004" pitchFamily="2" charset="0"/>
                <a:cs typeface="Helvetica Neue" panose="02000503000000020004" pitchFamily="2" charset="0"/>
              </a:rPr>
              <a:t>72%</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Undergraduate students</a:t>
            </a:r>
          </a:p>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received financial aid</a:t>
            </a:r>
            <a:r>
              <a:rPr lang="en-US" b="1" baseline="30000" dirty="0">
                <a:latin typeface="Helvetica Neue" panose="02000503000000020004" pitchFamily="2" charset="0"/>
                <a:ea typeface="Helvetica Neue" panose="02000503000000020004" pitchFamily="2" charset="0"/>
                <a:cs typeface="Helvetica Neue" panose="02000503000000020004" pitchFamily="2" charset="0"/>
              </a:rPr>
              <a:t>2</a:t>
            </a:r>
          </a:p>
          <a:p>
            <a:pPr algn="ctr"/>
            <a: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7" name="TextBox 6">
            <a:extLst>
              <a:ext uri="{FF2B5EF4-FFF2-40B4-BE49-F238E27FC236}">
                <a16:creationId xmlns:a16="http://schemas.microsoft.com/office/drawing/2014/main" id="{E70B6013-2F7D-9140-8840-A5FE4E35D59E}"/>
              </a:ext>
            </a:extLst>
          </p:cNvPr>
          <p:cNvSpPr txBox="1"/>
          <p:nvPr/>
        </p:nvSpPr>
        <p:spPr>
          <a:xfrm>
            <a:off x="4758612" y="6517098"/>
            <a:ext cx="4385388" cy="276999"/>
          </a:xfrm>
          <a:prstGeom prst="rect">
            <a:avLst/>
          </a:prstGeom>
          <a:noFill/>
        </p:spPr>
        <p:txBody>
          <a:bodyPr wrap="square" rtlCol="0">
            <a:spAutoFit/>
          </a:bodyPr>
          <a:lstStyle/>
          <a:p>
            <a:r>
              <a:rPr lang="en-US" sz="1200" baseline="30000" dirty="0">
                <a:latin typeface="Helvetica Neue" panose="02000503000000020004" pitchFamily="2" charset="0"/>
                <a:ea typeface="Helvetica Neue" panose="02000503000000020004" pitchFamily="2" charset="0"/>
                <a:cs typeface="Helvetica Neue" panose="02000503000000020004" pitchFamily="2" charset="0"/>
              </a:rPr>
              <a:t>2</a:t>
            </a:r>
            <a:r>
              <a:rPr lang="en-US" sz="1200" dirty="0">
                <a:latin typeface="Helvetica Neue" panose="02000503000000020004" pitchFamily="2" charset="0"/>
                <a:ea typeface="Helvetica Neue" panose="02000503000000020004" pitchFamily="2" charset="0"/>
                <a:cs typeface="Helvetica Neue" panose="02000503000000020004" pitchFamily="2" charset="0"/>
              </a:rPr>
              <a:t>UCF Facts 2017-2018 </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https://www.ucf.edu/about-ucf/facts/</a:t>
            </a:r>
            <a:r>
              <a:rPr lang="en-US" sz="1200"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3890160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2" y="316139"/>
            <a:ext cx="8337672" cy="1325563"/>
          </a:xfrm>
        </p:spPr>
        <p:txBody>
          <a:bodyPr>
            <a:normAutofit/>
          </a:bodyPr>
          <a:lstStyle/>
          <a:p>
            <a:r>
              <a:rPr lang="en-US" sz="3600" b="1" dirty="0">
                <a:latin typeface="Helvetica" charset="0"/>
                <a:ea typeface="Helvetica" charset="0"/>
                <a:cs typeface="Helvetica" charset="0"/>
              </a:rPr>
              <a:t>Student</a:t>
            </a:r>
            <a:r>
              <a:rPr lang="en-US" sz="3600" b="1" dirty="0">
                <a:solidFill>
                  <a:srgbClr val="FFCA29"/>
                </a:solidFill>
                <a:latin typeface="Helvetica" charset="0"/>
                <a:ea typeface="Helvetica" charset="0"/>
                <a:cs typeface="Helvetica" charset="0"/>
              </a:rPr>
              <a:t> Access </a:t>
            </a:r>
            <a:r>
              <a:rPr lang="en-US" sz="3600" b="1" dirty="0">
                <a:latin typeface="Helvetica" charset="0"/>
                <a:ea typeface="Helvetica" charset="0"/>
                <a:cs typeface="Helvetica" charset="0"/>
              </a:rPr>
              <a:t>to</a:t>
            </a:r>
            <a:r>
              <a:rPr lang="en-US" sz="3600" b="1" dirty="0">
                <a:solidFill>
                  <a:srgbClr val="FFCA29"/>
                </a:solidFill>
                <a:latin typeface="Helvetica" charset="0"/>
                <a:ea typeface="Helvetica" charset="0"/>
                <a:cs typeface="Helvetica" charset="0"/>
              </a:rPr>
              <a:t> Learning Materials</a:t>
            </a:r>
            <a:endParaRPr lang="en-US" sz="3600" b="1" dirty="0">
              <a:latin typeface="Helvetica" charset="0"/>
              <a:ea typeface="Helvetica" charset="0"/>
              <a:cs typeface="Helvetica" charset="0"/>
            </a:endParaRPr>
          </a:p>
        </p:txBody>
      </p:sp>
      <p:sp>
        <p:nvSpPr>
          <p:cNvPr id="3" name="Content Placeholder 2"/>
          <p:cNvSpPr>
            <a:spLocks noGrp="1"/>
          </p:cNvSpPr>
          <p:nvPr>
            <p:ph idx="1"/>
          </p:nvPr>
        </p:nvSpPr>
        <p:spPr>
          <a:xfrm>
            <a:off x="498018" y="1641702"/>
            <a:ext cx="8065879" cy="4535261"/>
          </a:xfrm>
        </p:spPr>
        <p:txBody>
          <a:bodyPr>
            <a:noAutofit/>
          </a:bodyPr>
          <a:lstStyle/>
          <a:p>
            <a:pPr marL="0" indent="0" fontAlgn="base">
              <a:buNone/>
            </a:pPr>
            <a:r>
              <a:rPr lang="en-US" sz="2400" b="1" dirty="0">
                <a:solidFill>
                  <a:srgbClr val="FFCA29"/>
                </a:solidFill>
              </a:rPr>
              <a:t>Results / Benefits</a:t>
            </a:r>
            <a:endParaRPr lang="en-US" b="1" dirty="0"/>
          </a:p>
          <a:p>
            <a:pPr lvl="1" fontAlgn="base"/>
            <a:r>
              <a:rPr lang="en-US" sz="2000" b="1" dirty="0"/>
              <a:t>Reduce student anxiety/hurdles </a:t>
            </a:r>
          </a:p>
          <a:p>
            <a:pPr lvl="2" fontAlgn="base"/>
            <a:r>
              <a:rPr lang="en-US" dirty="0">
                <a:solidFill>
                  <a:schemeClr val="accent4"/>
                </a:solidFill>
              </a:rPr>
              <a:t>All students gain free access </a:t>
            </a:r>
            <a:r>
              <a:rPr lang="en-US" dirty="0"/>
              <a:t>to required learning materials (OER) </a:t>
            </a:r>
            <a:r>
              <a:rPr lang="en-US" dirty="0">
                <a:solidFill>
                  <a:schemeClr val="accent4"/>
                </a:solidFill>
              </a:rPr>
              <a:t>on day one</a:t>
            </a:r>
          </a:p>
          <a:p>
            <a:pPr lvl="2" fontAlgn="base"/>
            <a:r>
              <a:rPr lang="en-US" dirty="0"/>
              <a:t>Flexible learning platform that integrates seamlessly with LMS (</a:t>
            </a:r>
            <a:r>
              <a:rPr lang="en-US" dirty="0" err="1"/>
              <a:t>Pressbooks</a:t>
            </a:r>
            <a:r>
              <a:rPr lang="en-US" dirty="0"/>
              <a:t>)</a:t>
            </a:r>
            <a:br>
              <a:rPr lang="en-US" dirty="0"/>
            </a:br>
            <a:r>
              <a:rPr lang="en-US" sz="1000" dirty="0"/>
              <a:t> </a:t>
            </a:r>
          </a:p>
          <a:p>
            <a:pPr lvl="1" fontAlgn="base"/>
            <a:r>
              <a:rPr lang="en-US" sz="2000" b="1" dirty="0"/>
              <a:t>Reduced faculty anxiety </a:t>
            </a:r>
          </a:p>
          <a:p>
            <a:pPr lvl="2" fontAlgn="base"/>
            <a:r>
              <a:rPr lang="en-US" dirty="0"/>
              <a:t>Stick to schedule without harming students with fewer resources</a:t>
            </a:r>
          </a:p>
          <a:p>
            <a:pPr lvl="2" fontAlgn="base"/>
            <a:r>
              <a:rPr lang="en-US" dirty="0"/>
              <a:t>No panicked student emails concerning access to required textbook</a:t>
            </a:r>
          </a:p>
          <a:p>
            <a:pPr lvl="2" fontAlgn="base"/>
            <a:r>
              <a:rPr lang="en-US" dirty="0"/>
              <a:t>Significant </a:t>
            </a:r>
            <a:r>
              <a:rPr lang="en-US" dirty="0">
                <a:solidFill>
                  <a:schemeClr val="accent4"/>
                </a:solidFill>
              </a:rPr>
              <a:t>creative control </a:t>
            </a:r>
            <a:r>
              <a:rPr lang="en-US" dirty="0"/>
              <a:t>(variable, depending on license type)</a:t>
            </a:r>
          </a:p>
        </p:txBody>
      </p:sp>
      <p:pic>
        <p:nvPicPr>
          <p:cNvPr id="7" name="Picture 6">
            <a:extLst>
              <a:ext uri="{FF2B5EF4-FFF2-40B4-BE49-F238E27FC236}">
                <a16:creationId xmlns:a16="http://schemas.microsoft.com/office/drawing/2014/main" id="{AFA3E1E8-F7B2-8C4F-98B7-18DC51421D8D}"/>
              </a:ext>
            </a:extLst>
          </p:cNvPr>
          <p:cNvPicPr>
            <a:picLocks noChangeAspect="1"/>
          </p:cNvPicPr>
          <p:nvPr/>
        </p:nvPicPr>
        <p:blipFill>
          <a:blip r:embed="rId3"/>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282822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1" y="-48127"/>
            <a:ext cx="8337672" cy="1021861"/>
          </a:xfrm>
        </p:spPr>
        <p:txBody>
          <a:bodyPr>
            <a:normAutofit/>
          </a:bodyPr>
          <a:lstStyle/>
          <a:p>
            <a:r>
              <a:rPr lang="en-US" sz="3600" b="1" dirty="0" err="1">
                <a:latin typeface="Helvetica" charset="0"/>
                <a:ea typeface="Helvetica" charset="0"/>
                <a:cs typeface="Helvetica" charset="0"/>
              </a:rPr>
              <a:t>Pressbooks</a:t>
            </a:r>
            <a:r>
              <a:rPr lang="en-US" sz="3600" b="1" dirty="0">
                <a:latin typeface="Helvetica" charset="0"/>
                <a:ea typeface="Helvetica" charset="0"/>
                <a:cs typeface="Helvetica" charset="0"/>
              </a:rPr>
              <a:t> in </a:t>
            </a:r>
            <a:r>
              <a:rPr lang="en-US" sz="3600" b="1" dirty="0" err="1">
                <a:solidFill>
                  <a:schemeClr val="accent4"/>
                </a:solidFill>
                <a:latin typeface="Helvetica" charset="0"/>
                <a:ea typeface="Helvetica" charset="0"/>
                <a:cs typeface="Helvetica" charset="0"/>
              </a:rPr>
              <a:t>Webcourses@UCF</a:t>
            </a:r>
            <a:endParaRPr lang="en-US" sz="3600" b="1" dirty="0">
              <a:solidFill>
                <a:schemeClr val="accent4"/>
              </a:solidFill>
              <a:latin typeface="Helvetica" charset="0"/>
              <a:ea typeface="Helvetica" charset="0"/>
              <a:cs typeface="Helvetica" charset="0"/>
            </a:endParaRPr>
          </a:p>
        </p:txBody>
      </p:sp>
      <p:pic>
        <p:nvPicPr>
          <p:cNvPr id="7" name="Content Placeholder 6">
            <a:extLst>
              <a:ext uri="{FF2B5EF4-FFF2-40B4-BE49-F238E27FC236}">
                <a16:creationId xmlns:a16="http://schemas.microsoft.com/office/drawing/2014/main" id="{9F20689E-FDFC-F24B-BDB4-E9084C4668B1}"/>
              </a:ext>
            </a:extLst>
          </p:cNvPr>
          <p:cNvPicPr>
            <a:picLocks noGrp="1" noChangeAspect="1"/>
          </p:cNvPicPr>
          <p:nvPr>
            <p:ph idx="1"/>
          </p:nvPr>
        </p:nvPicPr>
        <p:blipFill>
          <a:blip r:embed="rId3"/>
          <a:stretch>
            <a:fillRect/>
          </a:stretch>
        </p:blipFill>
        <p:spPr>
          <a:xfrm>
            <a:off x="0" y="795083"/>
            <a:ext cx="9144000" cy="5576015"/>
          </a:xfrm>
        </p:spPr>
      </p:pic>
      <p:sp>
        <p:nvSpPr>
          <p:cNvPr id="8" name="Rectangle 7">
            <a:extLst>
              <a:ext uri="{FF2B5EF4-FFF2-40B4-BE49-F238E27FC236}">
                <a16:creationId xmlns:a16="http://schemas.microsoft.com/office/drawing/2014/main" id="{086548BF-751E-6A49-95D4-954A816D76B8}"/>
              </a:ext>
            </a:extLst>
          </p:cNvPr>
          <p:cNvSpPr/>
          <p:nvPr/>
        </p:nvSpPr>
        <p:spPr>
          <a:xfrm>
            <a:off x="1887794" y="3224981"/>
            <a:ext cx="3500283" cy="81607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8D95D0-858A-EA41-A432-06A22D3A9821}"/>
              </a:ext>
            </a:extLst>
          </p:cNvPr>
          <p:cNvPicPr>
            <a:picLocks noChangeAspect="1"/>
          </p:cNvPicPr>
          <p:nvPr/>
        </p:nvPicPr>
        <p:blipFill>
          <a:blip r:embed="rId4"/>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205711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9A8DA-8010-E040-AD7D-6D2CF344CA78}"/>
              </a:ext>
            </a:extLst>
          </p:cNvPr>
          <p:cNvPicPr>
            <a:picLocks noChangeAspect="1"/>
          </p:cNvPicPr>
          <p:nvPr/>
        </p:nvPicPr>
        <p:blipFill rotWithShape="1">
          <a:blip r:embed="rId3"/>
          <a:srcRect l="1038" r="324" b="2902"/>
          <a:stretch/>
        </p:blipFill>
        <p:spPr>
          <a:xfrm>
            <a:off x="0" y="925268"/>
            <a:ext cx="9144000" cy="5013887"/>
          </a:xfrm>
          <a:prstGeom prst="rect">
            <a:avLst/>
          </a:prstGeom>
        </p:spPr>
      </p:pic>
      <p:pic>
        <p:nvPicPr>
          <p:cNvPr id="10" name="Picture 9">
            <a:extLst>
              <a:ext uri="{FF2B5EF4-FFF2-40B4-BE49-F238E27FC236}">
                <a16:creationId xmlns:a16="http://schemas.microsoft.com/office/drawing/2014/main" id="{67A32377-0198-D347-9EF0-F829059508FB}"/>
              </a:ext>
            </a:extLst>
          </p:cNvPr>
          <p:cNvPicPr>
            <a:picLocks noChangeAspect="1"/>
          </p:cNvPicPr>
          <p:nvPr/>
        </p:nvPicPr>
        <p:blipFill>
          <a:blip r:embed="rId4"/>
          <a:stretch>
            <a:fillRect/>
          </a:stretch>
        </p:blipFill>
        <p:spPr>
          <a:xfrm>
            <a:off x="124491" y="6419223"/>
            <a:ext cx="2313909" cy="381193"/>
          </a:xfrm>
          <a:prstGeom prst="rect">
            <a:avLst/>
          </a:prstGeom>
        </p:spPr>
      </p:pic>
      <p:sp>
        <p:nvSpPr>
          <p:cNvPr id="7" name="Title 1">
            <a:extLst>
              <a:ext uri="{FF2B5EF4-FFF2-40B4-BE49-F238E27FC236}">
                <a16:creationId xmlns:a16="http://schemas.microsoft.com/office/drawing/2014/main" id="{58B0FACB-A5B6-2C48-82BD-6F51C10186B6}"/>
              </a:ext>
            </a:extLst>
          </p:cNvPr>
          <p:cNvSpPr>
            <a:spLocks noGrp="1"/>
          </p:cNvSpPr>
          <p:nvPr>
            <p:ph type="title"/>
          </p:nvPr>
        </p:nvSpPr>
        <p:spPr>
          <a:xfrm>
            <a:off x="124491" y="-48127"/>
            <a:ext cx="8337672" cy="1021861"/>
          </a:xfrm>
        </p:spPr>
        <p:txBody>
          <a:bodyPr>
            <a:normAutofit/>
          </a:bodyPr>
          <a:lstStyle/>
          <a:p>
            <a:r>
              <a:rPr lang="en-US" sz="3600" b="1" dirty="0">
                <a:latin typeface="Helvetica" charset="0"/>
                <a:ea typeface="Helvetica" charset="0"/>
                <a:cs typeface="Helvetica" charset="0"/>
              </a:rPr>
              <a:t>Embedded in </a:t>
            </a:r>
            <a:r>
              <a:rPr lang="en-US" sz="3600" b="1" dirty="0" err="1">
                <a:solidFill>
                  <a:schemeClr val="accent4"/>
                </a:solidFill>
                <a:latin typeface="Helvetica" charset="0"/>
                <a:ea typeface="Helvetica" charset="0"/>
                <a:cs typeface="Helvetica" charset="0"/>
              </a:rPr>
              <a:t>Webcourses@UCF</a:t>
            </a:r>
            <a:endParaRPr lang="en-US" sz="3600" b="1" dirty="0">
              <a:solidFill>
                <a:schemeClr val="accent4"/>
              </a:solidFill>
              <a:latin typeface="Helvetica" charset="0"/>
              <a:ea typeface="Helvetica" charset="0"/>
              <a:cs typeface="Helvetica" charset="0"/>
            </a:endParaRPr>
          </a:p>
        </p:txBody>
      </p:sp>
    </p:spTree>
    <p:extLst>
      <p:ext uri="{BB962C8B-B14F-4D97-AF65-F5344CB8AC3E}">
        <p14:creationId xmlns:p14="http://schemas.microsoft.com/office/powerpoint/2010/main" val="4251254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A2DCB8-EF32-3742-8127-75D6807A0A1C}"/>
              </a:ext>
            </a:extLst>
          </p:cNvPr>
          <p:cNvPicPr>
            <a:picLocks noChangeAspect="1"/>
          </p:cNvPicPr>
          <p:nvPr/>
        </p:nvPicPr>
        <p:blipFill rotWithShape="1">
          <a:blip r:embed="rId3"/>
          <a:srcRect l="12499" t="2102" r="1837" b="9582"/>
          <a:stretch/>
        </p:blipFill>
        <p:spPr>
          <a:xfrm>
            <a:off x="0" y="824916"/>
            <a:ext cx="9144000" cy="5313871"/>
          </a:xfrm>
          <a:prstGeom prst="rect">
            <a:avLst/>
          </a:prstGeom>
        </p:spPr>
      </p:pic>
      <p:pic>
        <p:nvPicPr>
          <p:cNvPr id="11" name="Picture 10">
            <a:extLst>
              <a:ext uri="{FF2B5EF4-FFF2-40B4-BE49-F238E27FC236}">
                <a16:creationId xmlns:a16="http://schemas.microsoft.com/office/drawing/2014/main" id="{2AE4E07D-D412-1E45-AC30-9B776E93345D}"/>
              </a:ext>
            </a:extLst>
          </p:cNvPr>
          <p:cNvPicPr>
            <a:picLocks noChangeAspect="1"/>
          </p:cNvPicPr>
          <p:nvPr/>
        </p:nvPicPr>
        <p:blipFill>
          <a:blip r:embed="rId4"/>
          <a:stretch>
            <a:fillRect/>
          </a:stretch>
        </p:blipFill>
        <p:spPr>
          <a:xfrm>
            <a:off x="124491" y="6419223"/>
            <a:ext cx="2313909" cy="381193"/>
          </a:xfrm>
          <a:prstGeom prst="rect">
            <a:avLst/>
          </a:prstGeom>
        </p:spPr>
      </p:pic>
      <p:sp>
        <p:nvSpPr>
          <p:cNvPr id="7" name="Title 1">
            <a:extLst>
              <a:ext uri="{FF2B5EF4-FFF2-40B4-BE49-F238E27FC236}">
                <a16:creationId xmlns:a16="http://schemas.microsoft.com/office/drawing/2014/main" id="{37A71198-7BCC-8343-AB22-36B53763A2E4}"/>
              </a:ext>
            </a:extLst>
          </p:cNvPr>
          <p:cNvSpPr txBox="1">
            <a:spLocks/>
          </p:cNvSpPr>
          <p:nvPr/>
        </p:nvSpPr>
        <p:spPr>
          <a:xfrm>
            <a:off x="124491" y="-48127"/>
            <a:ext cx="8337672" cy="1021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3600" b="1">
                <a:latin typeface="Helvetica" charset="0"/>
                <a:ea typeface="Helvetica" charset="0"/>
                <a:cs typeface="Helvetica" charset="0"/>
              </a:rPr>
              <a:t>Pressbooks in </a:t>
            </a:r>
            <a:r>
              <a:rPr lang="en-US" sz="3600" b="1">
                <a:solidFill>
                  <a:schemeClr val="accent4"/>
                </a:solidFill>
                <a:latin typeface="Helvetica" charset="0"/>
                <a:ea typeface="Helvetica" charset="0"/>
                <a:cs typeface="Helvetica" charset="0"/>
              </a:rPr>
              <a:t>Webcourses@UCF</a:t>
            </a:r>
            <a:endParaRPr lang="en-US" sz="3600" b="1" dirty="0">
              <a:solidFill>
                <a:schemeClr val="accent4"/>
              </a:solidFill>
              <a:latin typeface="Helvetica" charset="0"/>
              <a:ea typeface="Helvetica" charset="0"/>
              <a:cs typeface="Helvetica" charset="0"/>
            </a:endParaRPr>
          </a:p>
        </p:txBody>
      </p:sp>
    </p:spTree>
    <p:extLst>
      <p:ext uri="{BB962C8B-B14F-4D97-AF65-F5344CB8AC3E}">
        <p14:creationId xmlns:p14="http://schemas.microsoft.com/office/powerpoint/2010/main" val="90110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BD0486-2E15-2A4C-8077-B95C4D81B9E9}"/>
              </a:ext>
            </a:extLst>
          </p:cNvPr>
          <p:cNvPicPr>
            <a:picLocks noChangeAspect="1"/>
          </p:cNvPicPr>
          <p:nvPr/>
        </p:nvPicPr>
        <p:blipFill rotWithShape="1">
          <a:blip r:embed="rId3"/>
          <a:srcRect r="1517"/>
          <a:stretch/>
        </p:blipFill>
        <p:spPr>
          <a:xfrm>
            <a:off x="0" y="881417"/>
            <a:ext cx="9144000" cy="5266082"/>
          </a:xfrm>
          <a:prstGeom prst="rect">
            <a:avLst/>
          </a:prstGeom>
        </p:spPr>
      </p:pic>
      <p:pic>
        <p:nvPicPr>
          <p:cNvPr id="8" name="Picture 7">
            <a:extLst>
              <a:ext uri="{FF2B5EF4-FFF2-40B4-BE49-F238E27FC236}">
                <a16:creationId xmlns:a16="http://schemas.microsoft.com/office/drawing/2014/main" id="{F47C0B75-0111-654E-B060-F696A0E82238}"/>
              </a:ext>
            </a:extLst>
          </p:cNvPr>
          <p:cNvPicPr>
            <a:picLocks noChangeAspect="1"/>
          </p:cNvPicPr>
          <p:nvPr/>
        </p:nvPicPr>
        <p:blipFill>
          <a:blip r:embed="rId4"/>
          <a:stretch>
            <a:fillRect/>
          </a:stretch>
        </p:blipFill>
        <p:spPr>
          <a:xfrm>
            <a:off x="124491" y="6419223"/>
            <a:ext cx="2313909" cy="381193"/>
          </a:xfrm>
          <a:prstGeom prst="rect">
            <a:avLst/>
          </a:prstGeom>
        </p:spPr>
      </p:pic>
      <p:sp>
        <p:nvSpPr>
          <p:cNvPr id="7" name="Title 1">
            <a:extLst>
              <a:ext uri="{FF2B5EF4-FFF2-40B4-BE49-F238E27FC236}">
                <a16:creationId xmlns:a16="http://schemas.microsoft.com/office/drawing/2014/main" id="{6A22311F-1324-6B44-8A1C-F334FCE3071B}"/>
              </a:ext>
            </a:extLst>
          </p:cNvPr>
          <p:cNvSpPr>
            <a:spLocks noGrp="1"/>
          </p:cNvSpPr>
          <p:nvPr>
            <p:ph type="title"/>
          </p:nvPr>
        </p:nvSpPr>
        <p:spPr>
          <a:xfrm>
            <a:off x="124491" y="-48127"/>
            <a:ext cx="8337672" cy="1021861"/>
          </a:xfrm>
        </p:spPr>
        <p:txBody>
          <a:bodyPr>
            <a:normAutofit/>
          </a:bodyPr>
          <a:lstStyle/>
          <a:p>
            <a:r>
              <a:rPr lang="en-US" sz="3600" b="1" dirty="0">
                <a:latin typeface="Helvetica" charset="0"/>
                <a:ea typeface="Helvetica" charset="0"/>
                <a:cs typeface="Helvetica" charset="0"/>
              </a:rPr>
              <a:t>Viewed on the </a:t>
            </a:r>
            <a:r>
              <a:rPr lang="en-US" sz="3600" b="1" dirty="0">
                <a:solidFill>
                  <a:schemeClr val="accent4"/>
                </a:solidFill>
                <a:latin typeface="Helvetica" charset="0"/>
                <a:ea typeface="Helvetica" charset="0"/>
                <a:cs typeface="Helvetica" charset="0"/>
              </a:rPr>
              <a:t>Web</a:t>
            </a:r>
          </a:p>
        </p:txBody>
      </p:sp>
    </p:spTree>
    <p:extLst>
      <p:ext uri="{BB962C8B-B14F-4D97-AF65-F5344CB8AC3E}">
        <p14:creationId xmlns:p14="http://schemas.microsoft.com/office/powerpoint/2010/main" val="2404584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1" y="316139"/>
            <a:ext cx="8603143" cy="1325563"/>
          </a:xfrm>
        </p:spPr>
        <p:txBody>
          <a:bodyPr>
            <a:normAutofit/>
          </a:bodyPr>
          <a:lstStyle/>
          <a:p>
            <a:r>
              <a:rPr lang="en-US" sz="3600" b="1" dirty="0">
                <a:latin typeface="Helvetica" charset="0"/>
                <a:ea typeface="Helvetica" charset="0"/>
                <a:cs typeface="Helvetica" charset="0"/>
              </a:rPr>
              <a:t>Where can I find </a:t>
            </a:r>
            <a:r>
              <a:rPr lang="en-US" sz="3600" b="1" dirty="0">
                <a:solidFill>
                  <a:srgbClr val="FFCA29"/>
                </a:solidFill>
                <a:latin typeface="Helvetica" charset="0"/>
                <a:ea typeface="Helvetica" charset="0"/>
                <a:cs typeface="Helvetica" charset="0"/>
              </a:rPr>
              <a:t>additional resources</a:t>
            </a:r>
            <a:r>
              <a:rPr lang="en-US" sz="3600" b="1" dirty="0">
                <a:latin typeface="Helvetica" charset="0"/>
                <a:ea typeface="Helvetica" charset="0"/>
                <a:cs typeface="Helvetica" charset="0"/>
              </a:rPr>
              <a:t>?</a:t>
            </a:r>
          </a:p>
        </p:txBody>
      </p:sp>
      <p:sp>
        <p:nvSpPr>
          <p:cNvPr id="3" name="Content Placeholder 2"/>
          <p:cNvSpPr>
            <a:spLocks noGrp="1"/>
          </p:cNvSpPr>
          <p:nvPr>
            <p:ph idx="1"/>
          </p:nvPr>
        </p:nvSpPr>
        <p:spPr>
          <a:xfrm>
            <a:off x="498018" y="1825625"/>
            <a:ext cx="7886700" cy="4351338"/>
          </a:xfrm>
        </p:spPr>
        <p:txBody>
          <a:bodyPr>
            <a:normAutofit/>
          </a:bodyPr>
          <a:lstStyle/>
          <a:p>
            <a:pPr marL="0" indent="0">
              <a:lnSpc>
                <a:spcPct val="100000"/>
              </a:lnSpc>
              <a:spcBef>
                <a:spcPts val="0"/>
              </a:spcBef>
              <a:buNone/>
              <a:defRPr/>
            </a:pPr>
            <a:r>
              <a:rPr lang="en-US" sz="2400" dirty="0"/>
              <a:t>If you’d like to learn more about OER and/or gain access to the rich amount of openly-licensed content available to you on the internet, please refer to this seminar’s resource page: </a:t>
            </a:r>
            <a:r>
              <a:rPr lang="en-US" sz="2400" dirty="0">
                <a:hlinkClick r:id="rId3"/>
              </a:rPr>
              <a:t>http://dl.ucf.edu/oer</a:t>
            </a:r>
            <a:r>
              <a:rPr lang="en-US" sz="2400" dirty="0"/>
              <a:t> </a:t>
            </a:r>
          </a:p>
        </p:txBody>
      </p:sp>
      <p:pic>
        <p:nvPicPr>
          <p:cNvPr id="5" name="Picture 4">
            <a:extLst>
              <a:ext uri="{FF2B5EF4-FFF2-40B4-BE49-F238E27FC236}">
                <a16:creationId xmlns:a16="http://schemas.microsoft.com/office/drawing/2014/main" id="{70969E5D-4086-224E-9239-013BEC968EC4}"/>
              </a:ext>
            </a:extLst>
          </p:cNvPr>
          <p:cNvPicPr>
            <a:picLocks noChangeAspect="1"/>
          </p:cNvPicPr>
          <p:nvPr/>
        </p:nvPicPr>
        <p:blipFill>
          <a:blip r:embed="rId4"/>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1406673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4884742" y="624221"/>
            <a:ext cx="3842519" cy="678730"/>
          </a:xfrm>
        </p:spPr>
        <p:txBody>
          <a:bodyPr>
            <a:noAutofit/>
          </a:bodyPr>
          <a:lstStyle/>
          <a:p>
            <a:pPr algn="r"/>
            <a:r>
              <a:rPr lang="en-US" sz="3600" b="1" dirty="0">
                <a:latin typeface="Helvetica" charset="0"/>
                <a:ea typeface="Helvetica" charset="0"/>
                <a:cs typeface="Helvetica" charset="0"/>
              </a:rPr>
              <a:t>Questions?</a:t>
            </a:r>
          </a:p>
        </p:txBody>
      </p:sp>
      <p:pic>
        <p:nvPicPr>
          <p:cNvPr id="8" name="Picture 7">
            <a:extLst>
              <a:ext uri="{FF2B5EF4-FFF2-40B4-BE49-F238E27FC236}">
                <a16:creationId xmlns:a16="http://schemas.microsoft.com/office/drawing/2014/main" id="{18E35789-E198-284F-A988-5D997FF248FE}"/>
              </a:ext>
            </a:extLst>
          </p:cNvPr>
          <p:cNvPicPr>
            <a:picLocks noChangeAspect="1"/>
          </p:cNvPicPr>
          <p:nvPr/>
        </p:nvPicPr>
        <p:blipFill>
          <a:blip r:embed="rId4"/>
          <a:stretch>
            <a:fillRect/>
          </a:stretch>
        </p:blipFill>
        <p:spPr>
          <a:xfrm>
            <a:off x="5642060" y="6233779"/>
            <a:ext cx="3439591" cy="566638"/>
          </a:xfrm>
          <a:prstGeom prst="rect">
            <a:avLst/>
          </a:prstGeom>
        </p:spPr>
      </p:pic>
      <p:sp>
        <p:nvSpPr>
          <p:cNvPr id="4" name="TextBox 3">
            <a:extLst>
              <a:ext uri="{FF2B5EF4-FFF2-40B4-BE49-F238E27FC236}">
                <a16:creationId xmlns:a16="http://schemas.microsoft.com/office/drawing/2014/main" id="{23FB4E64-0E1F-5040-8E3D-718B50C35C8C}"/>
              </a:ext>
            </a:extLst>
          </p:cNvPr>
          <p:cNvSpPr txBox="1"/>
          <p:nvPr/>
        </p:nvSpPr>
        <p:spPr>
          <a:xfrm>
            <a:off x="3578942" y="1905506"/>
            <a:ext cx="5148319" cy="3046988"/>
          </a:xfrm>
          <a:prstGeom prst="rect">
            <a:avLst/>
          </a:prstGeom>
          <a:noFill/>
        </p:spPr>
        <p:txBody>
          <a:bodyPr wrap="square" rtlCol="0">
            <a:spAutoFit/>
          </a:bodyPr>
          <a:lstStyle/>
          <a:p>
            <a:pPr algn="r"/>
            <a:r>
              <a:rPr lang="en-US" sz="2400" b="1" dirty="0">
                <a:latin typeface="Helvetica Neue" panose="02000503000000020004" pitchFamily="2" charset="0"/>
                <a:ea typeface="Helvetica Neue" panose="02000503000000020004" pitchFamily="2" charset="0"/>
                <a:cs typeface="Helvetica Neue" panose="02000503000000020004" pitchFamily="2" charset="0"/>
              </a:rPr>
              <a:t>Want assistance with OER?</a:t>
            </a:r>
          </a:p>
          <a:p>
            <a:pPr algn="r"/>
            <a:r>
              <a:rPr lang="en-US" sz="2400" dirty="0">
                <a:latin typeface="Helvetica Neue" panose="02000503000000020004" pitchFamily="2" charset="0"/>
                <a:ea typeface="Helvetica Neue" panose="02000503000000020004" pitchFamily="2" charset="0"/>
                <a:cs typeface="Helvetica Neue" panose="02000503000000020004" pitchFamily="2" charset="0"/>
              </a:rPr>
              <a:t>Contact your Instructional Designer</a:t>
            </a:r>
          </a:p>
          <a:p>
            <a:pPr algn="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algn="r"/>
            <a:r>
              <a:rPr lang="en-US" sz="2400" b="1" dirty="0">
                <a:latin typeface="Helvetica Neue" panose="02000503000000020004" pitchFamily="2" charset="0"/>
                <a:ea typeface="Helvetica Neue" panose="02000503000000020004" pitchFamily="2" charset="0"/>
                <a:cs typeface="Helvetica Neue" panose="02000503000000020004" pitchFamily="2" charset="0"/>
              </a:rPr>
              <a:t>Supporting Materials:</a:t>
            </a:r>
          </a:p>
          <a:p>
            <a:pPr algn="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dl.ucf.edu/oer</a:t>
            </a:r>
            <a:r>
              <a:rPr lang="en-US" sz="2400" dirty="0">
                <a:latin typeface="Helvetica Neue" panose="02000503000000020004" pitchFamily="2" charset="0"/>
                <a:ea typeface="Helvetica Neue" panose="02000503000000020004" pitchFamily="2" charset="0"/>
                <a:cs typeface="Helvetica Neue" panose="02000503000000020004" pitchFamily="2" charset="0"/>
              </a:rPr>
              <a:t> </a:t>
            </a:r>
          </a:p>
          <a:p>
            <a:pPr algn="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algn="r"/>
            <a:r>
              <a:rPr lang="en-US" sz="2400" b="1" dirty="0">
                <a:latin typeface="Helvetica Neue" panose="02000503000000020004" pitchFamily="2" charset="0"/>
                <a:ea typeface="Helvetica Neue" panose="02000503000000020004" pitchFamily="2" charset="0"/>
                <a:cs typeface="Helvetica Neue" panose="02000503000000020004" pitchFamily="2" charset="0"/>
              </a:rPr>
              <a:t>Take the Survey:</a:t>
            </a:r>
          </a:p>
          <a:p>
            <a:pPr algn="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dl.ucf.edu/feedback</a:t>
            </a:r>
            <a:r>
              <a:rPr lang="en-US" sz="2400"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130864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62302A-AA4C-3E4B-894C-00A2E1954D9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904260" y="1749979"/>
            <a:ext cx="7332769" cy="1559939"/>
          </a:xfrm>
        </p:spPr>
        <p:txBody>
          <a:bodyPr>
            <a:noAutofit/>
          </a:bodyPr>
          <a:lstStyle/>
          <a:p>
            <a:pPr algn="l">
              <a:lnSpc>
                <a:spcPts val="3600"/>
              </a:lnSpc>
            </a:pPr>
            <a:r>
              <a:rPr lang="en-US" sz="3600" b="1" dirty="0">
                <a:latin typeface="Helvetica" charset="0"/>
                <a:ea typeface="Helvetica" charset="0"/>
                <a:cs typeface="Helvetica" charset="0"/>
              </a:rPr>
              <a:t>Leveraging OER: </a:t>
            </a:r>
            <a:br>
              <a:rPr lang="en-US" sz="3600" b="1" dirty="0">
                <a:latin typeface="Helvetica" charset="0"/>
                <a:ea typeface="Helvetica" charset="0"/>
                <a:cs typeface="Helvetica" charset="0"/>
              </a:rPr>
            </a:br>
            <a:r>
              <a:rPr lang="en-US" sz="2800" b="1" dirty="0">
                <a:latin typeface="Helvetica" charset="0"/>
                <a:ea typeface="Helvetica" charset="0"/>
                <a:cs typeface="Helvetica" charset="0"/>
              </a:rPr>
              <a:t>Creating an Affordable and Customized Student Learning Experience</a:t>
            </a:r>
          </a:p>
        </p:txBody>
      </p:sp>
      <p:pic>
        <p:nvPicPr>
          <p:cNvPr id="8" name="Picture 7">
            <a:extLst>
              <a:ext uri="{FF2B5EF4-FFF2-40B4-BE49-F238E27FC236}">
                <a16:creationId xmlns:a16="http://schemas.microsoft.com/office/drawing/2014/main" id="{E8577D80-849C-7649-8F88-F4C43DF90850}"/>
              </a:ext>
            </a:extLst>
          </p:cNvPr>
          <p:cNvPicPr>
            <a:picLocks noChangeAspect="1"/>
          </p:cNvPicPr>
          <p:nvPr/>
        </p:nvPicPr>
        <p:blipFill>
          <a:blip r:embed="rId4"/>
          <a:stretch>
            <a:fillRect/>
          </a:stretch>
        </p:blipFill>
        <p:spPr>
          <a:xfrm>
            <a:off x="0" y="6422232"/>
            <a:ext cx="1267691" cy="435768"/>
          </a:xfrm>
          <a:prstGeom prst="rect">
            <a:avLst/>
          </a:prstGeom>
        </p:spPr>
      </p:pic>
      <p:sp>
        <p:nvSpPr>
          <p:cNvPr id="13" name="Title 1">
            <a:extLst>
              <a:ext uri="{FF2B5EF4-FFF2-40B4-BE49-F238E27FC236}">
                <a16:creationId xmlns:a16="http://schemas.microsoft.com/office/drawing/2014/main" id="{0E3FAEDC-4D4B-CA4E-BE17-EAF96FC50CF8}"/>
              </a:ext>
            </a:extLst>
          </p:cNvPr>
          <p:cNvSpPr txBox="1">
            <a:spLocks/>
          </p:cNvSpPr>
          <p:nvPr/>
        </p:nvSpPr>
        <p:spPr>
          <a:xfrm>
            <a:off x="904260" y="3689773"/>
            <a:ext cx="7772149" cy="1411504"/>
          </a:xfrm>
          <a:prstGeom prst="rect">
            <a:avLst/>
          </a:prstGeom>
        </p:spPr>
        <p:txBody>
          <a:bodyPr vert="horz" lIns="91440" tIns="45720" rIns="91440" bIns="45720" numCol="2" rtlCol="0" anchor="b">
            <a:noAutofit/>
          </a:bodyPr>
          <a:lstStyle>
            <a:lvl1pPr algn="ctr" defTabSz="914400" rtl="0" eaLnBrk="1" latinLnBrk="0" hangingPunct="1">
              <a:lnSpc>
                <a:spcPct val="90000"/>
              </a:lnSpc>
              <a:spcBef>
                <a:spcPct val="0"/>
              </a:spcBef>
              <a:buNone/>
              <a:defRPr sz="6000" b="0" i="0" kern="1200">
                <a:solidFill>
                  <a:schemeClr val="tx1"/>
                </a:solidFill>
                <a:latin typeface="Helvetica Neue Medium" charset="0"/>
                <a:ea typeface="Helvetica Neue Medium" charset="0"/>
                <a:cs typeface="Helvetica Neue Medium" charset="0"/>
              </a:defRPr>
            </a:lvl1pPr>
          </a:lstStyle>
          <a:p>
            <a:pPr algn="l">
              <a:lnSpc>
                <a:spcPct val="100000"/>
              </a:lnSpc>
            </a:pPr>
            <a:r>
              <a:rPr lang="en-US" sz="2400" b="1" dirty="0">
                <a:latin typeface="Helvetica" charset="0"/>
                <a:ea typeface="Helvetica" charset="0"/>
                <a:cs typeface="Helvetica" charset="0"/>
              </a:rPr>
              <a:t>Bruce </a:t>
            </a:r>
            <a:r>
              <a:rPr lang="en-US" sz="2400" b="1" dirty="0" smtClean="0">
                <a:latin typeface="Helvetica" charset="0"/>
                <a:ea typeface="Helvetica" charset="0"/>
                <a:cs typeface="Helvetica" charset="0"/>
              </a:rPr>
              <a:t>M. Wilson, </a:t>
            </a:r>
            <a:r>
              <a:rPr lang="en-US" sz="2400" b="1" dirty="0">
                <a:latin typeface="Helvetica" charset="0"/>
                <a:ea typeface="Helvetica" charset="0"/>
                <a:cs typeface="Helvetica" charset="0"/>
              </a:rPr>
              <a:t>Ph.D.</a:t>
            </a:r>
            <a:br>
              <a:rPr lang="en-US" sz="2400" b="1" dirty="0">
                <a:latin typeface="Helvetica" charset="0"/>
                <a:ea typeface="Helvetica" charset="0"/>
                <a:cs typeface="Helvetica" charset="0"/>
              </a:rPr>
            </a:br>
            <a:r>
              <a:rPr lang="en-US" sz="2000" b="1" dirty="0">
                <a:latin typeface="Helvetica" charset="0"/>
                <a:ea typeface="Helvetica" charset="0"/>
                <a:cs typeface="Helvetica" charset="0"/>
              </a:rPr>
              <a:t>Political Science</a:t>
            </a:r>
          </a:p>
          <a:p>
            <a:pPr algn="l">
              <a:lnSpc>
                <a:spcPct val="100000"/>
              </a:lnSpc>
            </a:pPr>
            <a:endParaRPr lang="en-US" sz="2400" b="1" dirty="0">
              <a:latin typeface="Helvetica" charset="0"/>
              <a:ea typeface="Helvetica" charset="0"/>
              <a:cs typeface="Helvetica" charset="0"/>
            </a:endParaRPr>
          </a:p>
          <a:p>
            <a:pPr algn="l">
              <a:lnSpc>
                <a:spcPct val="100000"/>
              </a:lnSpc>
            </a:pPr>
            <a:r>
              <a:rPr lang="en-US" sz="2400" b="1" dirty="0">
                <a:latin typeface="Helvetica" charset="0"/>
                <a:ea typeface="Helvetica" charset="0"/>
                <a:cs typeface="Helvetica" charset="0"/>
              </a:rPr>
              <a:t>James </a:t>
            </a:r>
            <a:r>
              <a:rPr lang="en-US" sz="2400" b="1" dirty="0" smtClean="0">
                <a:latin typeface="Helvetica" charset="0"/>
                <a:ea typeface="Helvetica" charset="0"/>
                <a:cs typeface="Helvetica" charset="0"/>
              </a:rPr>
              <a:t>R. Paradiso</a:t>
            </a:r>
            <a:r>
              <a:rPr lang="en-US" sz="2400" b="1" dirty="0">
                <a:latin typeface="Helvetica" charset="0"/>
                <a:ea typeface="Helvetica" charset="0"/>
                <a:cs typeface="Helvetica" charset="0"/>
              </a:rPr>
              <a:t>, M.Ed.</a:t>
            </a:r>
            <a:br>
              <a:rPr lang="en-US" sz="2400" b="1" dirty="0">
                <a:latin typeface="Helvetica" charset="0"/>
                <a:ea typeface="Helvetica" charset="0"/>
                <a:cs typeface="Helvetica" charset="0"/>
              </a:rPr>
            </a:br>
            <a:r>
              <a:rPr lang="en-US" sz="2000" b="1" dirty="0">
                <a:latin typeface="Helvetica" charset="0"/>
                <a:ea typeface="Helvetica" charset="0"/>
                <a:cs typeface="Helvetica" charset="0"/>
              </a:rPr>
              <a:t>Center for Distributed Learning</a:t>
            </a:r>
          </a:p>
        </p:txBody>
      </p:sp>
      <p:pic>
        <p:nvPicPr>
          <p:cNvPr id="10" name="Picture 9">
            <a:extLst>
              <a:ext uri="{FF2B5EF4-FFF2-40B4-BE49-F238E27FC236}">
                <a16:creationId xmlns:a16="http://schemas.microsoft.com/office/drawing/2014/main" id="{F8D1A5F3-338E-824D-9B55-9C63E68F4F35}"/>
              </a:ext>
            </a:extLst>
          </p:cNvPr>
          <p:cNvPicPr>
            <a:picLocks noChangeAspect="1"/>
          </p:cNvPicPr>
          <p:nvPr/>
        </p:nvPicPr>
        <p:blipFill>
          <a:blip r:embed="rId5"/>
          <a:stretch>
            <a:fillRect/>
          </a:stretch>
        </p:blipFill>
        <p:spPr>
          <a:xfrm>
            <a:off x="5642060" y="6233779"/>
            <a:ext cx="3439591" cy="566638"/>
          </a:xfrm>
          <a:prstGeom prst="rect">
            <a:avLst/>
          </a:prstGeom>
        </p:spPr>
      </p:pic>
    </p:spTree>
    <p:extLst>
      <p:ext uri="{BB962C8B-B14F-4D97-AF65-F5344CB8AC3E}">
        <p14:creationId xmlns:p14="http://schemas.microsoft.com/office/powerpoint/2010/main" val="184414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2" y="316139"/>
            <a:ext cx="7886700" cy="1325563"/>
          </a:xfrm>
        </p:spPr>
        <p:txBody>
          <a:bodyPr>
            <a:normAutofit/>
          </a:bodyPr>
          <a:lstStyle/>
          <a:p>
            <a:r>
              <a:rPr lang="en-US" sz="3600" b="1" dirty="0">
                <a:latin typeface="Helvetica" charset="0"/>
                <a:ea typeface="Helvetica" charset="0"/>
                <a:cs typeface="Helvetica" charset="0"/>
              </a:rPr>
              <a:t>Seminar</a:t>
            </a:r>
            <a:r>
              <a:rPr lang="en-US" sz="3600" b="1" dirty="0">
                <a:solidFill>
                  <a:srgbClr val="FFCA29"/>
                </a:solidFill>
                <a:latin typeface="Helvetica" charset="0"/>
                <a:ea typeface="Helvetica" charset="0"/>
                <a:cs typeface="Helvetica" charset="0"/>
              </a:rPr>
              <a:t> Objectives</a:t>
            </a:r>
            <a:endParaRPr lang="en-US" sz="3600" b="1" dirty="0">
              <a:latin typeface="Helvetica" charset="0"/>
              <a:ea typeface="Helvetica" charset="0"/>
              <a:cs typeface="Helvetica" charset="0"/>
            </a:endParaRPr>
          </a:p>
        </p:txBody>
      </p:sp>
      <p:sp>
        <p:nvSpPr>
          <p:cNvPr id="3" name="Content Placeholder 2"/>
          <p:cNvSpPr>
            <a:spLocks noGrp="1"/>
          </p:cNvSpPr>
          <p:nvPr>
            <p:ph idx="1"/>
          </p:nvPr>
        </p:nvSpPr>
        <p:spPr>
          <a:xfrm>
            <a:off x="498018" y="1825625"/>
            <a:ext cx="7886700" cy="4351338"/>
          </a:xfrm>
        </p:spPr>
        <p:txBody>
          <a:bodyPr>
            <a:normAutofit/>
          </a:bodyPr>
          <a:lstStyle/>
          <a:p>
            <a:r>
              <a:rPr lang="en-US" sz="2400" dirty="0">
                <a:solidFill>
                  <a:schemeClr val="accent4"/>
                </a:solidFill>
              </a:rPr>
              <a:t>Define</a:t>
            </a:r>
            <a:r>
              <a:rPr lang="en-US" sz="2400" dirty="0"/>
              <a:t> Open Educational Resources (OER)</a:t>
            </a:r>
          </a:p>
          <a:p>
            <a:r>
              <a:rPr lang="en-US" sz="2400" dirty="0"/>
              <a:t>Explore the richness and different </a:t>
            </a:r>
            <a:r>
              <a:rPr lang="en-US" sz="2400" dirty="0">
                <a:solidFill>
                  <a:schemeClr val="accent4"/>
                </a:solidFill>
              </a:rPr>
              <a:t>types of openly-licensed educational materials</a:t>
            </a:r>
          </a:p>
          <a:p>
            <a:r>
              <a:rPr lang="en-US" sz="2400" dirty="0"/>
              <a:t>Identify </a:t>
            </a:r>
            <a:r>
              <a:rPr lang="en-US" sz="2400" dirty="0">
                <a:solidFill>
                  <a:schemeClr val="accent4"/>
                </a:solidFill>
              </a:rPr>
              <a:t>where to find </a:t>
            </a:r>
            <a:r>
              <a:rPr lang="en-US" sz="2400" dirty="0"/>
              <a:t>open-licensed educational materials</a:t>
            </a:r>
          </a:p>
          <a:p>
            <a:r>
              <a:rPr lang="en-US" sz="2400" dirty="0"/>
              <a:t>Recognize benefits from </a:t>
            </a:r>
            <a:r>
              <a:rPr lang="en-US" sz="2400" dirty="0">
                <a:solidFill>
                  <a:schemeClr val="accent4"/>
                </a:solidFill>
              </a:rPr>
              <a:t>a faculty member’s perspective</a:t>
            </a:r>
            <a:r>
              <a:rPr lang="en-US" sz="2400" dirty="0"/>
              <a:t> and use of OER </a:t>
            </a:r>
          </a:p>
          <a:p>
            <a:r>
              <a:rPr lang="en-US" sz="2400" dirty="0"/>
              <a:t>Consider </a:t>
            </a:r>
            <a:r>
              <a:rPr lang="en-US" sz="2400" dirty="0">
                <a:solidFill>
                  <a:schemeClr val="accent4"/>
                </a:solidFill>
              </a:rPr>
              <a:t>potential use cases </a:t>
            </a:r>
            <a:r>
              <a:rPr lang="en-US" sz="2400" dirty="0"/>
              <a:t>for OER in your course(s)</a:t>
            </a:r>
          </a:p>
        </p:txBody>
      </p:sp>
      <p:pic>
        <p:nvPicPr>
          <p:cNvPr id="5" name="Picture 4">
            <a:extLst>
              <a:ext uri="{FF2B5EF4-FFF2-40B4-BE49-F238E27FC236}">
                <a16:creationId xmlns:a16="http://schemas.microsoft.com/office/drawing/2014/main" id="{0062AB05-F6B4-804E-9569-D2296E83E1FD}"/>
              </a:ext>
            </a:extLst>
          </p:cNvPr>
          <p:cNvPicPr>
            <a:picLocks noChangeAspect="1"/>
          </p:cNvPicPr>
          <p:nvPr/>
        </p:nvPicPr>
        <p:blipFill>
          <a:blip r:embed="rId3"/>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726305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2" y="316139"/>
            <a:ext cx="7886700" cy="1325563"/>
          </a:xfrm>
        </p:spPr>
        <p:txBody>
          <a:bodyPr>
            <a:normAutofit/>
          </a:bodyPr>
          <a:lstStyle/>
          <a:p>
            <a:r>
              <a:rPr lang="en-US" sz="3600" b="1" dirty="0">
                <a:solidFill>
                  <a:srgbClr val="FFCA29"/>
                </a:solidFill>
                <a:latin typeface="Helvetica" charset="0"/>
                <a:ea typeface="Helvetica" charset="0"/>
                <a:cs typeface="Helvetica" charset="0"/>
              </a:rPr>
              <a:t>Open</a:t>
            </a:r>
            <a:r>
              <a:rPr lang="en-US" sz="3600" b="1" dirty="0">
                <a:latin typeface="Helvetica" charset="0"/>
                <a:ea typeface="Helvetica" charset="0"/>
                <a:cs typeface="Helvetica" charset="0"/>
              </a:rPr>
              <a:t> Educational Resources (</a:t>
            </a:r>
            <a:r>
              <a:rPr lang="en-US" sz="3600" b="1" dirty="0">
                <a:solidFill>
                  <a:srgbClr val="FFCA29"/>
                </a:solidFill>
                <a:latin typeface="Helvetica" charset="0"/>
                <a:ea typeface="Helvetica" charset="0"/>
                <a:cs typeface="Helvetica" charset="0"/>
              </a:rPr>
              <a:t>OER</a:t>
            </a:r>
            <a:r>
              <a:rPr lang="en-US" sz="3600" b="1" dirty="0">
                <a:latin typeface="Helvetica" charset="0"/>
                <a:ea typeface="Helvetica" charset="0"/>
                <a:cs typeface="Helvetica" charset="0"/>
              </a:rPr>
              <a:t>)</a:t>
            </a:r>
          </a:p>
        </p:txBody>
      </p:sp>
      <p:sp>
        <p:nvSpPr>
          <p:cNvPr id="3" name="Content Placeholder 2"/>
          <p:cNvSpPr>
            <a:spLocks noGrp="1"/>
          </p:cNvSpPr>
          <p:nvPr>
            <p:ph idx="1"/>
          </p:nvPr>
        </p:nvSpPr>
        <p:spPr>
          <a:xfrm>
            <a:off x="498018" y="1825625"/>
            <a:ext cx="7886700" cy="4351338"/>
          </a:xfrm>
        </p:spPr>
        <p:txBody>
          <a:bodyPr>
            <a:normAutofit/>
          </a:bodyPr>
          <a:lstStyle/>
          <a:p>
            <a:pPr marL="0" indent="0">
              <a:buNone/>
            </a:pPr>
            <a:r>
              <a:rPr lang="en-US" sz="2400" dirty="0"/>
              <a:t>Let’s begin with a</a:t>
            </a:r>
            <a:r>
              <a:rPr lang="en-US" sz="2400" dirty="0">
                <a:solidFill>
                  <a:srgbClr val="FFC000"/>
                </a:solidFill>
              </a:rPr>
              <a:t> definition</a:t>
            </a:r>
            <a:r>
              <a:rPr lang="en-US" sz="2400" dirty="0"/>
              <a:t>:</a:t>
            </a:r>
          </a:p>
          <a:p>
            <a:pPr marL="0" indent="0">
              <a:lnSpc>
                <a:spcPct val="100000"/>
              </a:lnSpc>
              <a:spcBef>
                <a:spcPts val="0"/>
              </a:spcBef>
              <a:buNone/>
              <a:defRPr/>
            </a:pPr>
            <a:endParaRPr lang="en-US" sz="2400" dirty="0"/>
          </a:p>
          <a:p>
            <a:pPr marL="0" indent="0">
              <a:lnSpc>
                <a:spcPct val="100000"/>
              </a:lnSpc>
              <a:spcBef>
                <a:spcPts val="0"/>
              </a:spcBef>
              <a:buNone/>
              <a:defRPr/>
            </a:pPr>
            <a:r>
              <a:rPr lang="en-US" sz="2400" i="1" dirty="0"/>
              <a:t>“Open Educational Resources are teaching, learning and research materials…that reside in the </a:t>
            </a:r>
            <a:r>
              <a:rPr lang="en-US" sz="2400" i="1" dirty="0">
                <a:solidFill>
                  <a:srgbClr val="FFCA29"/>
                </a:solidFill>
              </a:rPr>
              <a:t>public domain </a:t>
            </a:r>
            <a:r>
              <a:rPr lang="en-US" sz="2400" i="1" dirty="0"/>
              <a:t>or have been released under an </a:t>
            </a:r>
            <a:r>
              <a:rPr lang="en-US" sz="2400" i="1" dirty="0">
                <a:solidFill>
                  <a:srgbClr val="FFCA29"/>
                </a:solidFill>
              </a:rPr>
              <a:t>open license </a:t>
            </a:r>
            <a:r>
              <a:rPr lang="en-US" sz="2400" i="1" dirty="0"/>
              <a:t>that permits no-cost access, use, adaptation and redistribution by others with </a:t>
            </a:r>
            <a:r>
              <a:rPr lang="en-US" sz="2400" i="1" dirty="0">
                <a:solidFill>
                  <a:srgbClr val="FFCA29"/>
                </a:solidFill>
              </a:rPr>
              <a:t>no or limited restrictions</a:t>
            </a:r>
            <a:r>
              <a:rPr lang="en-US" sz="2400" i="1" dirty="0"/>
              <a:t>.” </a:t>
            </a:r>
          </a:p>
          <a:p>
            <a:pPr marL="0" indent="0">
              <a:lnSpc>
                <a:spcPct val="100000"/>
              </a:lnSpc>
              <a:spcBef>
                <a:spcPts val="0"/>
              </a:spcBef>
              <a:buNone/>
              <a:defRPr/>
            </a:pPr>
            <a:endParaRPr lang="en-US" sz="2400" i="1" dirty="0"/>
          </a:p>
          <a:p>
            <a:pPr marL="457200" lvl="1" indent="0">
              <a:lnSpc>
                <a:spcPct val="100000"/>
              </a:lnSpc>
              <a:spcBef>
                <a:spcPts val="0"/>
              </a:spcBef>
              <a:buNone/>
              <a:defRPr/>
            </a:pPr>
            <a:r>
              <a:rPr lang="en-US" i="1" dirty="0"/>
              <a:t>– </a:t>
            </a:r>
            <a:r>
              <a:rPr lang="en-US" i="1" dirty="0">
                <a:hlinkClick r:id="rId3"/>
              </a:rPr>
              <a:t>The William and Flora Hewlett Foundation</a:t>
            </a:r>
            <a:endParaRPr lang="en-US" i="1" dirty="0"/>
          </a:p>
        </p:txBody>
      </p:sp>
      <p:pic>
        <p:nvPicPr>
          <p:cNvPr id="7" name="Picture 6">
            <a:extLst>
              <a:ext uri="{FF2B5EF4-FFF2-40B4-BE49-F238E27FC236}">
                <a16:creationId xmlns:a16="http://schemas.microsoft.com/office/drawing/2014/main" id="{B3F51B6A-E653-0A49-AEE0-B221B23F9623}"/>
              </a:ext>
            </a:extLst>
          </p:cNvPr>
          <p:cNvPicPr>
            <a:picLocks noChangeAspect="1"/>
          </p:cNvPicPr>
          <p:nvPr/>
        </p:nvPicPr>
        <p:blipFill>
          <a:blip r:embed="rId4"/>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168808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066F3B-8A2D-8E41-A7E3-0626B6BC234E}"/>
              </a:ext>
            </a:extLst>
          </p:cNvPr>
          <p:cNvPicPr>
            <a:picLocks noChangeAspect="1"/>
          </p:cNvPicPr>
          <p:nvPr/>
        </p:nvPicPr>
        <p:blipFill rotWithShape="1">
          <a:blip r:embed="rId3"/>
          <a:srcRect l="640"/>
          <a:stretch/>
        </p:blipFill>
        <p:spPr>
          <a:xfrm>
            <a:off x="0" y="-1"/>
            <a:ext cx="4263656" cy="495391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9A82D3A-D98B-4D48-8BAB-26172668231E}"/>
              </a:ext>
            </a:extLst>
          </p:cNvPr>
          <p:cNvPicPr>
            <a:picLocks noChangeAspect="1"/>
          </p:cNvPicPr>
          <p:nvPr/>
        </p:nvPicPr>
        <p:blipFill rotWithShape="1">
          <a:blip r:embed="rId4"/>
          <a:srcRect r="22289" b="40236"/>
          <a:stretch/>
        </p:blipFill>
        <p:spPr>
          <a:xfrm>
            <a:off x="4848448" y="5096827"/>
            <a:ext cx="4295552" cy="176117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15A73BF-A5D1-874F-89D1-9E63BCD1B5AB}"/>
              </a:ext>
            </a:extLst>
          </p:cNvPr>
          <p:cNvPicPr>
            <a:picLocks noChangeAspect="1"/>
          </p:cNvPicPr>
          <p:nvPr/>
        </p:nvPicPr>
        <p:blipFill rotWithShape="1">
          <a:blip r:embed="rId5"/>
          <a:srcRect l="-1" t="11636" r="6044"/>
          <a:stretch/>
        </p:blipFill>
        <p:spPr>
          <a:xfrm>
            <a:off x="3732027" y="0"/>
            <a:ext cx="5411973" cy="2232836"/>
          </a:xfrm>
          <a:prstGeom prst="rect">
            <a:avLst/>
          </a:prstGeom>
          <a:ln>
            <a:noFill/>
          </a:ln>
          <a:effectLst>
            <a:outerShdw blurRad="50800" dist="38100" dir="8100000" algn="tr" rotWithShape="0">
              <a:prstClr val="black">
                <a:alpha val="40000"/>
              </a:prstClr>
            </a:outerShdw>
          </a:effectLst>
        </p:spPr>
      </p:pic>
      <p:pic>
        <p:nvPicPr>
          <p:cNvPr id="19" name="Picture 18">
            <a:extLst>
              <a:ext uri="{FF2B5EF4-FFF2-40B4-BE49-F238E27FC236}">
                <a16:creationId xmlns:a16="http://schemas.microsoft.com/office/drawing/2014/main" id="{A2A7B810-FCCF-284F-B1E6-D91D218D44CA}"/>
              </a:ext>
            </a:extLst>
          </p:cNvPr>
          <p:cNvPicPr>
            <a:picLocks noChangeAspect="1"/>
          </p:cNvPicPr>
          <p:nvPr/>
        </p:nvPicPr>
        <p:blipFill rotWithShape="1">
          <a:blip r:embed="rId6"/>
          <a:srcRect l="2151" b="52205"/>
          <a:stretch/>
        </p:blipFill>
        <p:spPr>
          <a:xfrm>
            <a:off x="0" y="4918289"/>
            <a:ext cx="4837815" cy="1938876"/>
          </a:xfrm>
          <a:prstGeom prst="rect">
            <a:avLst/>
          </a:prstGeom>
          <a:ln>
            <a:noFill/>
          </a:ln>
          <a:effectLst>
            <a:outerShdw blurRad="508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58484BC8-4CB1-5949-873F-BD27B25D64AF}"/>
              </a:ext>
            </a:extLst>
          </p:cNvPr>
          <p:cNvPicPr>
            <a:picLocks noChangeAspect="1"/>
          </p:cNvPicPr>
          <p:nvPr/>
        </p:nvPicPr>
        <p:blipFill rotWithShape="1">
          <a:blip r:embed="rId7"/>
          <a:srcRect l="2843" t="4178" r="3318"/>
          <a:stretch/>
        </p:blipFill>
        <p:spPr>
          <a:xfrm>
            <a:off x="3952324" y="2172493"/>
            <a:ext cx="5191676" cy="2920880"/>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679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68257A5C-68F6-064C-B87C-A86E6282E2E7}"/>
              </a:ext>
            </a:extLst>
          </p:cNvPr>
          <p:cNvGraphicFramePr>
            <a:graphicFrameLocks noGrp="1"/>
          </p:cNvGraphicFramePr>
          <p:nvPr>
            <p:extLst>
              <p:ext uri="{D42A27DB-BD31-4B8C-83A1-F6EECF244321}">
                <p14:modId xmlns:p14="http://schemas.microsoft.com/office/powerpoint/2010/main" val="2025259961"/>
              </p:ext>
            </p:extLst>
          </p:nvPr>
        </p:nvGraphicFramePr>
        <p:xfrm>
          <a:off x="3752687" y="786581"/>
          <a:ext cx="5391313" cy="6085047"/>
        </p:xfrm>
        <a:graphic>
          <a:graphicData uri="http://schemas.openxmlformats.org/drawingml/2006/table">
            <a:tbl>
              <a:tblPr firstRow="1" bandRow="1">
                <a:tableStyleId>{D7AC3CCA-C797-4891-BE02-D94E43425B78}</a:tableStyleId>
              </a:tblPr>
              <a:tblGrid>
                <a:gridCol w="2671935">
                  <a:extLst>
                    <a:ext uri="{9D8B030D-6E8A-4147-A177-3AD203B41FA5}">
                      <a16:colId xmlns:a16="http://schemas.microsoft.com/office/drawing/2014/main" val="3523237048"/>
                    </a:ext>
                  </a:extLst>
                </a:gridCol>
                <a:gridCol w="2719378">
                  <a:extLst>
                    <a:ext uri="{9D8B030D-6E8A-4147-A177-3AD203B41FA5}">
                      <a16:colId xmlns:a16="http://schemas.microsoft.com/office/drawing/2014/main" val="3517944403"/>
                    </a:ext>
                  </a:extLst>
                </a:gridCol>
              </a:tblGrid>
              <a:tr h="2089493">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Attribution / CC BY</a:t>
                      </a:r>
                    </a:p>
                    <a:p>
                      <a:r>
                        <a:rPr lang="en-US" sz="1100" b="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lets others distribute, remix, tweak, and build upon your work, even commercially, as long as they credit you for the original creation. </a:t>
                      </a:r>
                      <a:endParaRPr lang="en-US" sz="1100" b="0" i="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CAE4C9"/>
                    </a:solidFill>
                  </a:tcPr>
                </a:tc>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Attribution-</a:t>
                      </a:r>
                      <a:r>
                        <a:rPr lang="en-US" sz="1100" kern="1200" dirty="0" err="1">
                          <a:effectLst/>
                          <a:latin typeface="Helvetica Neue" panose="02000503000000020004" pitchFamily="2" charset="0"/>
                          <a:ea typeface="Helvetica Neue" panose="02000503000000020004" pitchFamily="2" charset="0"/>
                          <a:cs typeface="Helvetica Neue" panose="02000503000000020004" pitchFamily="2" charset="0"/>
                        </a:rPr>
                        <a:t>NonCommercial</a:t>
                      </a:r>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 / </a:t>
                      </a:r>
                      <a:b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br>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CC BY-NC</a:t>
                      </a:r>
                    </a:p>
                    <a:p>
                      <a:r>
                        <a:rPr lang="en-US" sz="1100" b="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lets others remix, tweak, and build upon your work non-commercially, and although their new works must also acknowledge you and be non-commercial, they don’t have to license their derivative works on the same terms.</a:t>
                      </a:r>
                      <a:endParaRPr lang="en-US" sz="1100" b="0" i="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CAE4C9"/>
                    </a:solidFill>
                  </a:tcPr>
                </a:tc>
                <a:extLst>
                  <a:ext uri="{0D108BD9-81ED-4DB2-BD59-A6C34878D82A}">
                    <a16:rowId xmlns:a16="http://schemas.microsoft.com/office/drawing/2014/main" val="2519921991"/>
                  </a:ext>
                </a:extLst>
              </a:tr>
              <a:tr h="1876212">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Attribution-</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ShareAlike</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 / </a:t>
                      </a:r>
                      <a:b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b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CC BY-SA</a:t>
                      </a: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lets others remix, tweak, and build upon your work even for commercial purposes, as long as they credit you and license their new creations under the identical terms. </a:t>
                      </a: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E4EED7"/>
                    </a:solidFill>
                  </a:tcPr>
                </a:tc>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Attribution-</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NonCommercial</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ShareAlike</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 / CC BY-NC-SA</a:t>
                      </a: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lets others remix, tweak, and build upon your work non-commercially, as long as they credit you and license their new creations under the identical terms.</a:t>
                      </a:r>
                      <a:endParaRPr lang="en-US" sz="1100" b="0" i="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E4EED7"/>
                    </a:solidFill>
                  </a:tcPr>
                </a:tc>
                <a:extLst>
                  <a:ext uri="{0D108BD9-81ED-4DB2-BD59-A6C34878D82A}">
                    <a16:rowId xmlns:a16="http://schemas.microsoft.com/office/drawing/2014/main" val="1420944737"/>
                  </a:ext>
                </a:extLst>
              </a:tr>
              <a:tr h="2105715">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Attribution-</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NoDerivs</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 / CC BY-ND</a:t>
                      </a: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allows for redistribution, commercial and non-commercial, as long as it is passed along unchanged and in whole, with credit to you.</a:t>
                      </a:r>
                      <a:endParaRPr lang="en-US" sz="1100" b="0" i="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F4F4D4"/>
                    </a:solidFill>
                  </a:tcPr>
                </a:tc>
                <a:tc>
                  <a:txBody>
                    <a:bodyPr/>
                    <a:lstStyle/>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Attribution-</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NonCommercial</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1100" b="1" kern="1200" dirty="0" err="1">
                          <a:effectLst/>
                          <a:latin typeface="Helvetica Neue" panose="02000503000000020004" pitchFamily="2" charset="0"/>
                          <a:ea typeface="Helvetica Neue" panose="02000503000000020004" pitchFamily="2" charset="0"/>
                          <a:cs typeface="Helvetica Neue" panose="02000503000000020004" pitchFamily="2" charset="0"/>
                        </a:rPr>
                        <a:t>NoDerivs</a:t>
                      </a: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br>
                      <a:r>
                        <a:rPr lang="en-US" sz="1100" b="1" kern="1200" dirty="0">
                          <a:effectLst/>
                          <a:latin typeface="Helvetica Neue" panose="02000503000000020004" pitchFamily="2" charset="0"/>
                          <a:ea typeface="Helvetica Neue" panose="02000503000000020004" pitchFamily="2" charset="0"/>
                          <a:cs typeface="Helvetica Neue" panose="02000503000000020004" pitchFamily="2" charset="0"/>
                        </a:rPr>
                        <a:t>CC BY-NC-ND</a:t>
                      </a:r>
                    </a:p>
                    <a:p>
                      <a:r>
                        <a:rPr lang="en-US" sz="1100" kern="1200" dirty="0">
                          <a:effectLst/>
                          <a:latin typeface="Helvetica Neue" panose="02000503000000020004" pitchFamily="2" charset="0"/>
                          <a:ea typeface="Helvetica Neue" panose="02000503000000020004" pitchFamily="2" charset="0"/>
                          <a:cs typeface="Helvetica Neue" panose="02000503000000020004" pitchFamily="2" charset="0"/>
                        </a:rPr>
                        <a:t>This license is the most restrictive of our six main licenses, only allowing others to download your works and share them with others as long as they credit you, but they can’t change them in any way or use them commercially.</a:t>
                      </a:r>
                      <a:endParaRPr lang="en-US" sz="1100" b="0" i="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F4F4D4"/>
                    </a:solidFill>
                  </a:tcPr>
                </a:tc>
                <a:extLst>
                  <a:ext uri="{0D108BD9-81ED-4DB2-BD59-A6C34878D82A}">
                    <a16:rowId xmlns:a16="http://schemas.microsoft.com/office/drawing/2014/main" val="2142919129"/>
                  </a:ext>
                </a:extLst>
              </a:tr>
            </a:tbl>
          </a:graphicData>
        </a:graphic>
      </p:graphicFrame>
      <p:pic>
        <p:nvPicPr>
          <p:cNvPr id="23" name="Picture 22">
            <a:extLst>
              <a:ext uri="{FF2B5EF4-FFF2-40B4-BE49-F238E27FC236}">
                <a16:creationId xmlns:a16="http://schemas.microsoft.com/office/drawing/2014/main" id="{2896DA72-32BC-5C4D-A039-D3F5DB4DDF34}"/>
              </a:ext>
            </a:extLst>
          </p:cNvPr>
          <p:cNvPicPr>
            <a:picLocks noChangeAspect="1"/>
          </p:cNvPicPr>
          <p:nvPr/>
        </p:nvPicPr>
        <p:blipFill>
          <a:blip r:embed="rId3"/>
          <a:stretch>
            <a:fillRect/>
          </a:stretch>
        </p:blipFill>
        <p:spPr>
          <a:xfrm>
            <a:off x="1" y="796412"/>
            <a:ext cx="3752686" cy="6071419"/>
          </a:xfrm>
          <a:prstGeom prst="rect">
            <a:avLst/>
          </a:prstGeom>
          <a:ln>
            <a:noFill/>
          </a:ln>
        </p:spPr>
      </p:pic>
      <p:pic>
        <p:nvPicPr>
          <p:cNvPr id="26" name="Picture 25">
            <a:extLst>
              <a:ext uri="{FF2B5EF4-FFF2-40B4-BE49-F238E27FC236}">
                <a16:creationId xmlns:a16="http://schemas.microsoft.com/office/drawing/2014/main" id="{AA534422-ED95-0B41-BAC5-8FA388BAC641}"/>
              </a:ext>
            </a:extLst>
          </p:cNvPr>
          <p:cNvPicPr>
            <a:picLocks noChangeAspect="1"/>
          </p:cNvPicPr>
          <p:nvPr/>
        </p:nvPicPr>
        <p:blipFill>
          <a:blip r:embed="rId4"/>
          <a:stretch>
            <a:fillRect/>
          </a:stretch>
        </p:blipFill>
        <p:spPr>
          <a:xfrm>
            <a:off x="3856191" y="897212"/>
            <a:ext cx="1206127" cy="414606"/>
          </a:xfrm>
          <a:prstGeom prst="rect">
            <a:avLst/>
          </a:prstGeom>
        </p:spPr>
      </p:pic>
      <p:pic>
        <p:nvPicPr>
          <p:cNvPr id="27" name="Picture 26">
            <a:extLst>
              <a:ext uri="{FF2B5EF4-FFF2-40B4-BE49-F238E27FC236}">
                <a16:creationId xmlns:a16="http://schemas.microsoft.com/office/drawing/2014/main" id="{19AEA787-AFB6-D94D-A587-E909EB909BC9}"/>
              </a:ext>
            </a:extLst>
          </p:cNvPr>
          <p:cNvPicPr>
            <a:picLocks noChangeAspect="1"/>
          </p:cNvPicPr>
          <p:nvPr/>
        </p:nvPicPr>
        <p:blipFill>
          <a:blip r:embed="rId5"/>
          <a:stretch>
            <a:fillRect/>
          </a:stretch>
        </p:blipFill>
        <p:spPr>
          <a:xfrm>
            <a:off x="3856192" y="3000326"/>
            <a:ext cx="1206126" cy="414606"/>
          </a:xfrm>
          <a:prstGeom prst="rect">
            <a:avLst/>
          </a:prstGeom>
        </p:spPr>
      </p:pic>
      <p:pic>
        <p:nvPicPr>
          <p:cNvPr id="28" name="Picture 27">
            <a:extLst>
              <a:ext uri="{FF2B5EF4-FFF2-40B4-BE49-F238E27FC236}">
                <a16:creationId xmlns:a16="http://schemas.microsoft.com/office/drawing/2014/main" id="{FDFB94A8-2681-404B-ABF7-1C9D033792CE}"/>
              </a:ext>
            </a:extLst>
          </p:cNvPr>
          <p:cNvPicPr>
            <a:picLocks noChangeAspect="1"/>
          </p:cNvPicPr>
          <p:nvPr/>
        </p:nvPicPr>
        <p:blipFill>
          <a:blip r:embed="rId6"/>
          <a:stretch>
            <a:fillRect/>
          </a:stretch>
        </p:blipFill>
        <p:spPr>
          <a:xfrm>
            <a:off x="3856190" y="4874782"/>
            <a:ext cx="1206127" cy="414606"/>
          </a:xfrm>
          <a:prstGeom prst="rect">
            <a:avLst/>
          </a:prstGeom>
        </p:spPr>
      </p:pic>
      <p:pic>
        <p:nvPicPr>
          <p:cNvPr id="29" name="Picture 28">
            <a:extLst>
              <a:ext uri="{FF2B5EF4-FFF2-40B4-BE49-F238E27FC236}">
                <a16:creationId xmlns:a16="http://schemas.microsoft.com/office/drawing/2014/main" id="{55635F37-3996-8F4B-A018-9126A84FD3A4}"/>
              </a:ext>
            </a:extLst>
          </p:cNvPr>
          <p:cNvPicPr>
            <a:picLocks noChangeAspect="1"/>
          </p:cNvPicPr>
          <p:nvPr/>
        </p:nvPicPr>
        <p:blipFill>
          <a:blip r:embed="rId7"/>
          <a:stretch>
            <a:fillRect/>
          </a:stretch>
        </p:blipFill>
        <p:spPr>
          <a:xfrm>
            <a:off x="6550504" y="887172"/>
            <a:ext cx="1264541" cy="434686"/>
          </a:xfrm>
          <a:prstGeom prst="rect">
            <a:avLst/>
          </a:prstGeom>
        </p:spPr>
      </p:pic>
      <p:pic>
        <p:nvPicPr>
          <p:cNvPr id="30" name="Picture 29">
            <a:extLst>
              <a:ext uri="{FF2B5EF4-FFF2-40B4-BE49-F238E27FC236}">
                <a16:creationId xmlns:a16="http://schemas.microsoft.com/office/drawing/2014/main" id="{5CB8BD0C-C837-0D44-853A-09D4B2B083FB}"/>
              </a:ext>
            </a:extLst>
          </p:cNvPr>
          <p:cNvPicPr>
            <a:picLocks noChangeAspect="1"/>
          </p:cNvPicPr>
          <p:nvPr/>
        </p:nvPicPr>
        <p:blipFill>
          <a:blip r:embed="rId8"/>
          <a:stretch>
            <a:fillRect/>
          </a:stretch>
        </p:blipFill>
        <p:spPr>
          <a:xfrm>
            <a:off x="6507430" y="3000326"/>
            <a:ext cx="1266138" cy="435235"/>
          </a:xfrm>
          <a:prstGeom prst="rect">
            <a:avLst/>
          </a:prstGeom>
        </p:spPr>
      </p:pic>
      <p:pic>
        <p:nvPicPr>
          <p:cNvPr id="31" name="Picture 30">
            <a:extLst>
              <a:ext uri="{FF2B5EF4-FFF2-40B4-BE49-F238E27FC236}">
                <a16:creationId xmlns:a16="http://schemas.microsoft.com/office/drawing/2014/main" id="{B3D2A233-5447-7540-A0EF-06F301CF227F}"/>
              </a:ext>
            </a:extLst>
          </p:cNvPr>
          <p:cNvPicPr>
            <a:picLocks noChangeAspect="1"/>
          </p:cNvPicPr>
          <p:nvPr/>
        </p:nvPicPr>
        <p:blipFill>
          <a:blip r:embed="rId9"/>
          <a:stretch>
            <a:fillRect/>
          </a:stretch>
        </p:blipFill>
        <p:spPr>
          <a:xfrm>
            <a:off x="6509026" y="4864742"/>
            <a:ext cx="1264542" cy="434686"/>
          </a:xfrm>
          <a:prstGeom prst="rect">
            <a:avLst/>
          </a:prstGeom>
        </p:spPr>
      </p:pic>
      <p:sp>
        <p:nvSpPr>
          <p:cNvPr id="32" name="TextBox 31">
            <a:extLst>
              <a:ext uri="{FF2B5EF4-FFF2-40B4-BE49-F238E27FC236}">
                <a16:creationId xmlns:a16="http://schemas.microsoft.com/office/drawing/2014/main" id="{01C85750-06CA-3D4B-884C-694B715773D3}"/>
              </a:ext>
            </a:extLst>
          </p:cNvPr>
          <p:cNvSpPr txBox="1"/>
          <p:nvPr/>
        </p:nvSpPr>
        <p:spPr>
          <a:xfrm>
            <a:off x="3757911" y="6457889"/>
            <a:ext cx="2326917" cy="400110"/>
          </a:xfrm>
          <a:prstGeom prst="rect">
            <a:avLst/>
          </a:prstGeom>
          <a:noFill/>
        </p:spPr>
        <p:txBody>
          <a:bodyPr wrap="square" rtlCol="0">
            <a:spAutoFit/>
          </a:bodyPr>
          <a:lstStyle/>
          <a:p>
            <a:r>
              <a:rPr lang="en-US" sz="1000" dirty="0">
                <a:solidFill>
                  <a:schemeClr val="bg1"/>
                </a:solidFill>
              </a:rPr>
              <a:t>Adapted from </a:t>
            </a:r>
            <a:r>
              <a:rPr lang="en-US" sz="1000" dirty="0">
                <a:solidFill>
                  <a:schemeClr val="bg1"/>
                </a:solidFill>
                <a:hlinkClick r:id="rId10"/>
              </a:rPr>
              <a:t>Creative Commons </a:t>
            </a:r>
            <a:r>
              <a:rPr lang="en-US" sz="1000" dirty="0">
                <a:solidFill>
                  <a:schemeClr val="bg1"/>
                </a:solidFill>
              </a:rPr>
              <a:t/>
            </a:r>
            <a:br>
              <a:rPr lang="en-US" sz="1000" dirty="0">
                <a:solidFill>
                  <a:schemeClr val="bg1"/>
                </a:solidFill>
              </a:rPr>
            </a:br>
            <a:r>
              <a:rPr lang="en-US" sz="1000" dirty="0">
                <a:solidFill>
                  <a:schemeClr val="bg1"/>
                </a:solidFill>
              </a:rPr>
              <a:t>by J. Paradiso / </a:t>
            </a:r>
            <a:r>
              <a:rPr lang="en-US" sz="1000" dirty="0">
                <a:solidFill>
                  <a:schemeClr val="bg1"/>
                </a:solidFill>
                <a:hlinkClick r:id="rId11"/>
              </a:rPr>
              <a:t>CC BY 4.0 </a:t>
            </a:r>
            <a:endParaRPr lang="en-US" sz="1000" dirty="0"/>
          </a:p>
        </p:txBody>
      </p:sp>
      <p:sp>
        <p:nvSpPr>
          <p:cNvPr id="33" name="TextBox 32">
            <a:extLst>
              <a:ext uri="{FF2B5EF4-FFF2-40B4-BE49-F238E27FC236}">
                <a16:creationId xmlns:a16="http://schemas.microsoft.com/office/drawing/2014/main" id="{48DCE1E8-29BA-4741-B267-B18988CD3986}"/>
              </a:ext>
            </a:extLst>
          </p:cNvPr>
          <p:cNvSpPr txBox="1"/>
          <p:nvPr/>
        </p:nvSpPr>
        <p:spPr>
          <a:xfrm>
            <a:off x="2264501" y="6446792"/>
            <a:ext cx="1488186" cy="400110"/>
          </a:xfrm>
          <a:prstGeom prst="rect">
            <a:avLst/>
          </a:prstGeom>
          <a:noFill/>
        </p:spPr>
        <p:txBody>
          <a:bodyPr wrap="square" rtlCol="0">
            <a:spAutoFit/>
          </a:bodyPr>
          <a:lstStyle/>
          <a:p>
            <a:r>
              <a:rPr lang="en-US" sz="1000" dirty="0">
                <a:solidFill>
                  <a:schemeClr val="bg1"/>
                </a:solidFill>
              </a:rPr>
              <a:t>By </a:t>
            </a:r>
            <a:r>
              <a:rPr lang="en-US" sz="1000" dirty="0">
                <a:solidFill>
                  <a:schemeClr val="bg1"/>
                </a:solidFill>
                <a:hlinkClick r:id="rId12"/>
              </a:rPr>
              <a:t>Shaddim</a:t>
            </a:r>
            <a:r>
              <a:rPr lang="en-US" sz="1000" dirty="0">
                <a:solidFill>
                  <a:schemeClr val="bg1"/>
                </a:solidFill>
              </a:rPr>
              <a:t> / </a:t>
            </a:r>
            <a:r>
              <a:rPr lang="en-US" sz="1000" dirty="0">
                <a:solidFill>
                  <a:schemeClr val="bg1"/>
                </a:solidFill>
                <a:hlinkClick r:id="rId13"/>
              </a:rPr>
              <a:t>CC BY 4.0</a:t>
            </a:r>
            <a:r>
              <a:rPr lang="en-US" sz="1000" dirty="0">
                <a:solidFill>
                  <a:schemeClr val="bg1"/>
                </a:solidFill>
              </a:rPr>
              <a:t>, via </a:t>
            </a:r>
            <a:r>
              <a:rPr lang="en-US" sz="1000" dirty="0">
                <a:solidFill>
                  <a:schemeClr val="bg1"/>
                </a:solidFill>
                <a:hlinkClick r:id="rId14"/>
              </a:rPr>
              <a:t>Wikimedia Commons</a:t>
            </a:r>
            <a:endParaRPr lang="en-US" sz="1000" dirty="0">
              <a:solidFill>
                <a:schemeClr val="bg1"/>
              </a:solidFill>
            </a:endParaRPr>
          </a:p>
        </p:txBody>
      </p:sp>
      <p:sp>
        <p:nvSpPr>
          <p:cNvPr id="36" name="Title 1">
            <a:extLst>
              <a:ext uri="{FF2B5EF4-FFF2-40B4-BE49-F238E27FC236}">
                <a16:creationId xmlns:a16="http://schemas.microsoft.com/office/drawing/2014/main" id="{36F78BD1-A9C4-9A41-A6AF-22A88B9391C8}"/>
              </a:ext>
            </a:extLst>
          </p:cNvPr>
          <p:cNvSpPr>
            <a:spLocks noGrp="1"/>
          </p:cNvSpPr>
          <p:nvPr>
            <p:ph type="title"/>
          </p:nvPr>
        </p:nvSpPr>
        <p:spPr>
          <a:xfrm>
            <a:off x="432702" y="88490"/>
            <a:ext cx="7886700" cy="693030"/>
          </a:xfrm>
        </p:spPr>
        <p:txBody>
          <a:bodyPr>
            <a:normAutofit/>
          </a:bodyPr>
          <a:lstStyle/>
          <a:p>
            <a:r>
              <a:rPr lang="en-US" sz="3600" b="1" dirty="0">
                <a:latin typeface="Helvetica" charset="0"/>
                <a:ea typeface="Helvetica" charset="0"/>
                <a:cs typeface="Helvetica" charset="0"/>
              </a:rPr>
              <a:t>Open-License Types</a:t>
            </a:r>
          </a:p>
        </p:txBody>
      </p:sp>
    </p:spTree>
    <p:extLst>
      <p:ext uri="{BB962C8B-B14F-4D97-AF65-F5344CB8AC3E}">
        <p14:creationId xmlns:p14="http://schemas.microsoft.com/office/powerpoint/2010/main" val="18632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1+#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1+#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1+#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1+#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30C37E7-0E49-6D46-AEB5-DE670EC813D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291"/>
          <a:stretch/>
        </p:blipFill>
        <p:spPr>
          <a:xfrm>
            <a:off x="117986" y="502517"/>
            <a:ext cx="9026013" cy="5916706"/>
          </a:xfrm>
          <a:prstGeom prst="rect">
            <a:avLst/>
          </a:prstGeom>
        </p:spPr>
      </p:pic>
    </p:spTree>
    <p:extLst>
      <p:ext uri="{BB962C8B-B14F-4D97-AF65-F5344CB8AC3E}">
        <p14:creationId xmlns:p14="http://schemas.microsoft.com/office/powerpoint/2010/main" val="395374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E578D8-83F3-CF44-BF6A-DC7F6510D0EE}"/>
              </a:ext>
            </a:extLst>
          </p:cNvPr>
          <p:cNvSpPr txBox="1">
            <a:spLocks/>
          </p:cNvSpPr>
          <p:nvPr/>
        </p:nvSpPr>
        <p:spPr>
          <a:xfrm>
            <a:off x="334380" y="316139"/>
            <a:ext cx="4080304" cy="41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r>
              <a:rPr lang="en-US" sz="3600" b="1" dirty="0">
                <a:latin typeface="Helvetica" charset="0"/>
                <a:ea typeface="Helvetica" charset="0"/>
                <a:cs typeface="Helvetica" charset="0"/>
              </a:rPr>
              <a:t>Encouraging adoption through a </a:t>
            </a:r>
            <a:r>
              <a:rPr lang="en-US" sz="3600" b="1" dirty="0">
                <a:solidFill>
                  <a:schemeClr val="accent4"/>
                </a:solidFill>
                <a:latin typeface="Helvetica" charset="0"/>
                <a:ea typeface="Helvetica" charset="0"/>
                <a:cs typeface="Helvetica" charset="0"/>
              </a:rPr>
              <a:t>repository</a:t>
            </a:r>
            <a:r>
              <a:rPr lang="en-US" sz="3600" b="1" dirty="0">
                <a:latin typeface="Helvetica" charset="0"/>
                <a:ea typeface="Helvetica" charset="0"/>
                <a:cs typeface="Helvetica" charset="0"/>
              </a:rPr>
              <a:t> of pre-prepared titles</a:t>
            </a:r>
          </a:p>
        </p:txBody>
      </p:sp>
      <p:pic>
        <p:nvPicPr>
          <p:cNvPr id="8" name="Picture 7">
            <a:extLst>
              <a:ext uri="{FF2B5EF4-FFF2-40B4-BE49-F238E27FC236}">
                <a16:creationId xmlns:a16="http://schemas.microsoft.com/office/drawing/2014/main" id="{661D183A-A66F-F243-AB33-F32E9EB1FBE4}"/>
              </a:ext>
            </a:extLst>
          </p:cNvPr>
          <p:cNvPicPr>
            <a:picLocks noChangeAspect="1"/>
          </p:cNvPicPr>
          <p:nvPr/>
        </p:nvPicPr>
        <p:blipFill rotWithShape="1">
          <a:blip r:embed="rId3"/>
          <a:srcRect t="8276" r="1" b="1"/>
          <a:stretch/>
        </p:blipFill>
        <p:spPr>
          <a:xfrm>
            <a:off x="4489721" y="-1"/>
            <a:ext cx="4654279" cy="6858001"/>
          </a:xfrm>
          <a:prstGeom prst="rect">
            <a:avLst/>
          </a:prstGeom>
          <a:ln>
            <a:noFill/>
          </a:ln>
        </p:spPr>
      </p:pic>
      <p:pic>
        <p:nvPicPr>
          <p:cNvPr id="10" name="Picture 9">
            <a:extLst>
              <a:ext uri="{FF2B5EF4-FFF2-40B4-BE49-F238E27FC236}">
                <a16:creationId xmlns:a16="http://schemas.microsoft.com/office/drawing/2014/main" id="{ED61BD16-451D-344D-A3D3-E8472DED0E17}"/>
              </a:ext>
            </a:extLst>
          </p:cNvPr>
          <p:cNvPicPr>
            <a:picLocks noChangeAspect="1"/>
          </p:cNvPicPr>
          <p:nvPr/>
        </p:nvPicPr>
        <p:blipFill>
          <a:blip r:embed="rId4"/>
          <a:stretch>
            <a:fillRect/>
          </a:stretch>
        </p:blipFill>
        <p:spPr>
          <a:xfrm>
            <a:off x="124491" y="6419223"/>
            <a:ext cx="2313909" cy="381193"/>
          </a:xfrm>
          <a:prstGeom prst="rect">
            <a:avLst/>
          </a:prstGeom>
        </p:spPr>
      </p:pic>
    </p:spTree>
    <p:extLst>
      <p:ext uri="{BB962C8B-B14F-4D97-AF65-F5344CB8AC3E}">
        <p14:creationId xmlns:p14="http://schemas.microsoft.com/office/powerpoint/2010/main" val="338293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1A6011-FC4D-D84B-A751-8C2B0ABF7A5F}"/>
              </a:ext>
            </a:extLst>
          </p:cNvPr>
          <p:cNvSpPr/>
          <p:nvPr/>
        </p:nvSpPr>
        <p:spPr>
          <a:xfrm>
            <a:off x="0" y="5991377"/>
            <a:ext cx="9144000" cy="866624"/>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722DD00-C8AA-5E41-8C69-44D65864A295}"/>
              </a:ext>
            </a:extLst>
          </p:cNvPr>
          <p:cNvPicPr>
            <a:picLocks noChangeAspect="1"/>
          </p:cNvPicPr>
          <p:nvPr/>
        </p:nvPicPr>
        <p:blipFill>
          <a:blip r:embed="rId3"/>
          <a:stretch>
            <a:fillRect/>
          </a:stretch>
        </p:blipFill>
        <p:spPr>
          <a:xfrm>
            <a:off x="0" y="186139"/>
            <a:ext cx="9144000" cy="5805237"/>
          </a:xfrm>
          <a:prstGeom prst="rect">
            <a:avLst/>
          </a:prstGeom>
        </p:spPr>
      </p:pic>
    </p:spTree>
    <p:extLst>
      <p:ext uri="{BB962C8B-B14F-4D97-AF65-F5344CB8AC3E}">
        <p14:creationId xmlns:p14="http://schemas.microsoft.com/office/powerpoint/2010/main" val="110868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e69eb2fc-a30d-4a97-abea-5739c795a90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6223</TotalTime>
  <Words>369</Words>
  <Application>Microsoft Office PowerPoint</Application>
  <PresentationFormat>On-screen Show (4:3)</PresentationFormat>
  <Paragraphs>140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Helvetica Neue</vt:lpstr>
      <vt:lpstr>Helvetica Neue Medium</vt:lpstr>
      <vt:lpstr>Office Theme</vt:lpstr>
      <vt:lpstr>PowerPoint Presentation</vt:lpstr>
      <vt:lpstr>Leveraging OER:  Creating an Affordable and Customized Student Learning Experience</vt:lpstr>
      <vt:lpstr>Seminar Objectives</vt:lpstr>
      <vt:lpstr>Open Educational Resources (OER)</vt:lpstr>
      <vt:lpstr>PowerPoint Presentation</vt:lpstr>
      <vt:lpstr>Open-License Types</vt:lpstr>
      <vt:lpstr>PowerPoint Presentation</vt:lpstr>
      <vt:lpstr>PowerPoint Presentation</vt:lpstr>
      <vt:lpstr>PowerPoint Presentation</vt:lpstr>
      <vt:lpstr>Student Access to Learning Materials</vt:lpstr>
      <vt:lpstr>Student Access to Learning Materials</vt:lpstr>
      <vt:lpstr>Student Access to Learning Materials</vt:lpstr>
      <vt:lpstr>Pressbooks in Webcourses@UCF</vt:lpstr>
      <vt:lpstr>Embedded in Webcourses@UCF</vt:lpstr>
      <vt:lpstr>PowerPoint Presentation</vt:lpstr>
      <vt:lpstr>Viewed on the Web</vt:lpstr>
      <vt:lpstr>Where can I find additional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Arianna Davis</cp:lastModifiedBy>
  <cp:revision>99</cp:revision>
  <cp:lastPrinted>2016-08-29T20:41:10Z</cp:lastPrinted>
  <dcterms:created xsi:type="dcterms:W3CDTF">2016-09-13T13:48:41Z</dcterms:created>
  <dcterms:modified xsi:type="dcterms:W3CDTF">2018-07-10T16:49:57Z</dcterms:modified>
</cp:coreProperties>
</file>